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handoutMasterIdLst>
    <p:handoutMasterId r:id="rId29"/>
  </p:handoutMasterIdLst>
  <p:sldIdLst>
    <p:sldId id="440" r:id="rId2"/>
    <p:sldId id="866" r:id="rId3"/>
    <p:sldId id="867" r:id="rId4"/>
    <p:sldId id="2615" r:id="rId5"/>
    <p:sldId id="869" r:id="rId6"/>
    <p:sldId id="872" r:id="rId7"/>
    <p:sldId id="875" r:id="rId8"/>
    <p:sldId id="2600" r:id="rId9"/>
    <p:sldId id="2601" r:id="rId10"/>
    <p:sldId id="2603" r:id="rId11"/>
    <p:sldId id="2608" r:id="rId12"/>
    <p:sldId id="2610" r:id="rId13"/>
    <p:sldId id="2616" r:id="rId14"/>
    <p:sldId id="2613" r:id="rId15"/>
    <p:sldId id="2611" r:id="rId16"/>
    <p:sldId id="2612" r:id="rId17"/>
    <p:sldId id="2606" r:id="rId18"/>
    <p:sldId id="2614" r:id="rId19"/>
    <p:sldId id="2605" r:id="rId20"/>
    <p:sldId id="861" r:id="rId21"/>
    <p:sldId id="289" r:id="rId22"/>
    <p:sldId id="288" r:id="rId23"/>
    <p:sldId id="290" r:id="rId24"/>
    <p:sldId id="292" r:id="rId25"/>
    <p:sldId id="291" r:id="rId26"/>
    <p:sldId id="865" r:id="rId27"/>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F4D92"/>
    <a:srgbClr val="FFCC99"/>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7"/>
    <p:restoredTop sz="85985" autoAdjust="0"/>
  </p:normalViewPr>
  <p:slideViewPr>
    <p:cSldViewPr snapToGrid="0">
      <p:cViewPr varScale="1">
        <p:scale>
          <a:sx n="85" d="100"/>
          <a:sy n="85" d="100"/>
        </p:scale>
        <p:origin x="200" y="33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tt, Roland" userId="a23b1692-7674-4dc8-8401-6e14c3b067c0" providerId="ADAL" clId="{2571A40A-CD46-4E32-9468-E6C9723D00F0}"/>
    <pc:docChg chg="modSld">
      <pc:chgData name="Schott, Roland" userId="a23b1692-7674-4dc8-8401-6e14c3b067c0" providerId="ADAL" clId="{2571A40A-CD46-4E32-9468-E6C9723D00F0}" dt="2022-11-10T20:23:44.282" v="58" actId="20577"/>
      <pc:docMkLst>
        <pc:docMk/>
      </pc:docMkLst>
      <pc:sldChg chg="modSp mod">
        <pc:chgData name="Schott, Roland" userId="a23b1692-7674-4dc8-8401-6e14c3b067c0" providerId="ADAL" clId="{2571A40A-CD46-4E32-9468-E6C9723D00F0}" dt="2022-11-10T20:22:53.876" v="21" actId="20577"/>
        <pc:sldMkLst>
          <pc:docMk/>
          <pc:sldMk cId="1481027026" sldId="440"/>
        </pc:sldMkLst>
        <pc:spChg chg="mod">
          <ac:chgData name="Schott, Roland" userId="a23b1692-7674-4dc8-8401-6e14c3b067c0" providerId="ADAL" clId="{2571A40A-CD46-4E32-9468-E6C9723D00F0}" dt="2022-11-10T20:22:53.876" v="21" actId="20577"/>
          <ac:spMkLst>
            <pc:docMk/>
            <pc:sldMk cId="1481027026" sldId="440"/>
            <ac:spMk id="2" creationId="{00000000-0000-0000-0000-000000000000}"/>
          </ac:spMkLst>
        </pc:spChg>
      </pc:sldChg>
      <pc:sldChg chg="modSp mod">
        <pc:chgData name="Schott, Roland" userId="a23b1692-7674-4dc8-8401-6e14c3b067c0" providerId="ADAL" clId="{2571A40A-CD46-4E32-9468-E6C9723D00F0}" dt="2022-11-10T20:18:07.395" v="0" actId="20577"/>
        <pc:sldMkLst>
          <pc:docMk/>
          <pc:sldMk cId="2748946356" sldId="636"/>
        </pc:sldMkLst>
        <pc:spChg chg="mod">
          <ac:chgData name="Schott, Roland" userId="a23b1692-7674-4dc8-8401-6e14c3b067c0" providerId="ADAL" clId="{2571A40A-CD46-4E32-9468-E6C9723D00F0}" dt="2022-11-10T20:18:07.395" v="0" actId="20577"/>
          <ac:spMkLst>
            <pc:docMk/>
            <pc:sldMk cId="2748946356" sldId="636"/>
            <ac:spMk id="40" creationId="{E5123755-5E5C-2641-B4CD-10FB49D40923}"/>
          </ac:spMkLst>
        </pc:spChg>
      </pc:sldChg>
      <pc:sldChg chg="modSp mod">
        <pc:chgData name="Schott, Roland" userId="a23b1692-7674-4dc8-8401-6e14c3b067c0" providerId="ADAL" clId="{2571A40A-CD46-4E32-9468-E6C9723D00F0}" dt="2022-11-10T20:23:44.282" v="58" actId="20577"/>
        <pc:sldMkLst>
          <pc:docMk/>
          <pc:sldMk cId="4059309948" sldId="655"/>
        </pc:sldMkLst>
        <pc:spChg chg="mod">
          <ac:chgData name="Schott, Roland" userId="a23b1692-7674-4dc8-8401-6e14c3b067c0" providerId="ADAL" clId="{2571A40A-CD46-4E32-9468-E6C9723D00F0}" dt="2022-11-10T20:23:44.282" v="58" actId="20577"/>
          <ac:spMkLst>
            <pc:docMk/>
            <pc:sldMk cId="4059309948" sldId="655"/>
            <ac:spMk id="13" creationId="{0A8CA261-442D-B14B-BD01-15ED193AF2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datatracker.ietf.org</a:t>
            </a:r>
            <a:r>
              <a:rPr lang="en-US" dirty="0"/>
              <a:t>/doc/draft-</a:t>
            </a:r>
            <a:r>
              <a:rPr lang="en-US" dirty="0" err="1"/>
              <a:t>ietf</a:t>
            </a:r>
            <a:r>
              <a:rPr lang="en-US" dirty="0"/>
              <a:t>-alto-new-transport/</a:t>
            </a:r>
          </a:p>
          <a:p>
            <a:r>
              <a:rPr lang="en-US" dirty="0"/>
              <a:t>https://</a:t>
            </a:r>
            <a:r>
              <a:rPr lang="en-US" dirty="0" err="1"/>
              <a:t>datatracker.ietf.org</a:t>
            </a:r>
            <a:r>
              <a:rPr lang="en-US" dirty="0"/>
              <a:t>/doc/draft-</a:t>
            </a:r>
            <a:r>
              <a:rPr lang="en-US" dirty="0" err="1"/>
              <a:t>schott</a:t>
            </a:r>
            <a:r>
              <a:rPr lang="en-US" dirty="0"/>
              <a:t>-alto-new-transport-push/</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a:t>
            </a:fld>
            <a:endParaRPr lang="en-US"/>
          </a:p>
        </p:txBody>
      </p:sp>
    </p:spTree>
    <p:extLst>
      <p:ext uri="{BB962C8B-B14F-4D97-AF65-F5344CB8AC3E}">
        <p14:creationId xmlns:p14="http://schemas.microsoft.com/office/powerpoint/2010/main" val="331569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4d1d99669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4d1d9966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Now that we have an understanding, let’s see if these are still true in a real </a:t>
            </a:r>
            <a:r>
              <a:rPr lang="en-US" b="1" dirty="0">
                <a:solidFill>
                  <a:schemeClr val="dk1"/>
                </a:solidFill>
              </a:rPr>
              <a:t>ALTO/TCN</a:t>
            </a:r>
            <a:r>
              <a:rPr lang="en" b="1" dirty="0">
                <a:solidFill>
                  <a:schemeClr val="dk1"/>
                </a:solidFill>
              </a:rPr>
              <a:t>ology.</a:t>
            </a:r>
            <a:endParaRPr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30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20K transfers, each transfer file size is 100MB, for a total 2TB per pipe, the total in the workload is 60TB</a:t>
            </a:r>
            <a:endParaRPr i="1" dirty="0">
              <a:solidFill>
                <a:schemeClr val="dk1"/>
              </a:solidFill>
            </a:endParaRPr>
          </a:p>
          <a:p>
            <a:pPr marL="0" lvl="0" indent="0" algn="l" rtl="0">
              <a:spcBef>
                <a:spcPts val="0"/>
              </a:spcBef>
              <a:spcAft>
                <a:spcPts val="0"/>
              </a:spcAft>
              <a:buClr>
                <a:schemeClr val="dk1"/>
              </a:buClr>
              <a:buSzPts val="1100"/>
              <a:buFont typeface="Arial"/>
              <a:buNone/>
            </a:pPr>
            <a:endParaRPr i="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Transition:</a:t>
            </a:r>
            <a:r>
              <a:rPr lang="en" dirty="0">
                <a:solidFill>
                  <a:schemeClr val="dk1"/>
                </a:solidFill>
              </a:rPr>
              <a:t> </a:t>
            </a:r>
            <a:r>
              <a:rPr lang="en" b="1" dirty="0">
                <a:solidFill>
                  <a:schemeClr val="dk1"/>
                </a:solidFill>
              </a:rPr>
              <a:t>Next,</a:t>
            </a:r>
            <a:r>
              <a:rPr lang="en" dirty="0">
                <a:solidFill>
                  <a:schemeClr val="dk1"/>
                </a:solidFill>
              </a:rPr>
              <a:t> </a:t>
            </a:r>
            <a:r>
              <a:rPr lang="en" b="1" dirty="0">
                <a:solidFill>
                  <a:schemeClr val="dk1"/>
                </a:solidFill>
              </a:rPr>
              <a:t>For the system wide measures and static arrival patterns</a:t>
            </a:r>
            <a:r>
              <a:rPr lang="en" dirty="0">
                <a:solidFill>
                  <a:schemeClr val="dk1"/>
                </a:solidFill>
              </a:rPr>
              <a:t>, we moved to a more complicated substrate network (</a:t>
            </a:r>
            <a:r>
              <a:rPr lang="en" dirty="0" err="1">
                <a:solidFill>
                  <a:schemeClr val="dk1"/>
                </a:solidFill>
              </a:rPr>
              <a:t>ESnet</a:t>
            </a:r>
            <a:r>
              <a:rPr lang="en" dirty="0">
                <a:solidFill>
                  <a:schemeClr val="dk1"/>
                </a:solidFill>
              </a:rPr>
              <a:t>) with 30 x 2TB transfers.  We can see improvements in max BW utilization and Max FCT improvements. Our discussions with the CERN team indicates the importance of max FCT as the practical transmission times distribution of FTS is currently long-tailed. </a:t>
            </a:r>
            <a:endParaRPr dirty="0"/>
          </a:p>
        </p:txBody>
      </p:sp>
    </p:spTree>
    <p:extLst>
      <p:ext uri="{BB962C8B-B14F-4D97-AF65-F5344CB8AC3E}">
        <p14:creationId xmlns:p14="http://schemas.microsoft.com/office/powerpoint/2010/main" val="153544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4d1d99669_1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44d1d99669_1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a &lt;</a:t>
            </a:r>
            <a:r>
              <a:rPr lang="en" i="1" dirty="0" err="1"/>
              <a:t>src</a:t>
            </a:r>
            <a:r>
              <a:rPr lang="en" i="1" dirty="0"/>
              <a:t>, </a:t>
            </a:r>
            <a:r>
              <a:rPr lang="en" i="1" dirty="0" err="1"/>
              <a:t>dst</a:t>
            </a:r>
            <a:r>
              <a:rPr lang="en" i="1" dirty="0"/>
              <a:t>&gt; pipe (pair), 200K transfers, each transfer file size is 100MB, for a total 20TB</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20TB 100MB each 200K transfers</a:t>
            </a:r>
            <a:endParaRPr i="1" dirty="0"/>
          </a:p>
          <a:p>
            <a:pPr marL="0" lvl="0" indent="0" algn="l" rtl="0">
              <a:spcBef>
                <a:spcPts val="0"/>
              </a:spcBef>
              <a:spcAft>
                <a:spcPts val="0"/>
              </a:spcAft>
              <a:buNone/>
            </a:pPr>
            <a:r>
              <a:rPr lang="en" i="1" dirty="0"/>
              <a:t>Transition:</a:t>
            </a:r>
            <a:r>
              <a:rPr lang="en" dirty="0"/>
              <a:t> </a:t>
            </a:r>
            <a:r>
              <a:rPr lang="en" b="1" dirty="0"/>
              <a:t>For the system wide measures and time-slot 0 arrival patterns</a:t>
            </a:r>
            <a:r>
              <a:rPr lang="en" dirty="0"/>
              <a:t>, we will start with the most simple case to show that FTS controller to show how FTS is superior in terms of adaptation to dynamic BW control conditions </a:t>
            </a:r>
            <a:r>
              <a:rPr lang="en" b="1" dirty="0"/>
              <a:t>(component D)</a:t>
            </a:r>
            <a:r>
              <a:rPr lang="en" dirty="0"/>
              <a:t> and optimality</a:t>
            </a:r>
            <a:r>
              <a:rPr lang="en" b="1" dirty="0"/>
              <a:t> (components A and B</a:t>
            </a:r>
            <a:r>
              <a:rPr lang="en" dirty="0"/>
              <a:t>). RHS TCN, LHS FTS. </a:t>
            </a:r>
            <a:endParaRPr dirty="0"/>
          </a:p>
        </p:txBody>
      </p:sp>
    </p:spTree>
    <p:extLst>
      <p:ext uri="{BB962C8B-B14F-4D97-AF65-F5344CB8AC3E}">
        <p14:creationId xmlns:p14="http://schemas.microsoft.com/office/powerpoint/2010/main" val="220064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44d1d9966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44d1d9966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Here, we are looking at individual transfers. This is the cumulative distribution function </a:t>
            </a:r>
            <a:endParaRPr b="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100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5K transfers, each transfer file size is 100MB, for a total 500GB per pipe, the total in the workload is 50TB</a:t>
            </a:r>
            <a:endParaRPr i="1" dirty="0">
              <a:solidFill>
                <a:schemeClr val="dk1"/>
              </a:solidFill>
            </a:endParaRPr>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 </a:t>
            </a:r>
            <a:r>
              <a:rPr lang="en" dirty="0"/>
              <a:t>Next we switch to more fine-grained metrics, to show the performance difference between TCN and FTS in terms of single-pipe characteristics. For a large number of flows on the </a:t>
            </a:r>
            <a:r>
              <a:rPr lang="en" dirty="0" err="1"/>
              <a:t>ESnet</a:t>
            </a:r>
            <a:r>
              <a:rPr lang="en" dirty="0"/>
              <a:t> </a:t>
            </a:r>
            <a:r>
              <a:rPr lang="en-US" dirty="0"/>
              <a:t>ALTO/TCN</a:t>
            </a:r>
            <a:r>
              <a:rPr lang="en" dirty="0"/>
              <a:t>ology average flow completion time drops by a large factor if we change from the native FTS to TCN.</a:t>
            </a:r>
            <a:endParaRPr dirty="0"/>
          </a:p>
        </p:txBody>
      </p:sp>
    </p:spTree>
    <p:extLst>
      <p:ext uri="{BB962C8B-B14F-4D97-AF65-F5344CB8AC3E}">
        <p14:creationId xmlns:p14="http://schemas.microsoft.com/office/powerpoint/2010/main" val="1392592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4d1d99669_13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4d1d99669_13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all previous simulations, all transfers arrive at the beginning. Let’s see what happens when they arrive one by one. Each of the 50 bars represents the individual flow completion time of each of the 50 transfers. Compared to FTS, we can see that TCN, in green, has bars 7 times smaller and thus 7 times faster. And this final evaluation shows the benefits of the TCN optimizer.</a:t>
            </a:r>
            <a:endParaRPr b="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ESnet (67 nodes), selected 50 active pipes; each pipe has transfer workload arrives according to a arrival distribution (Poisson arrival, with parameter 1200 (every 200 time slot); Each replication request has N(40k, 20k) files, file size is 100MB.</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t>Transition: </a:t>
            </a:r>
            <a:r>
              <a:rPr lang="en"/>
              <a:t>Next we investigated the case where new transfers dynamically arrive to the system with an exponential time distance (every 200 time slots in average), transfer sizes is normal with an average of 4 TB. </a:t>
            </a:r>
            <a:endParaRPr/>
          </a:p>
        </p:txBody>
      </p:sp>
    </p:spTree>
    <p:extLst>
      <p:ext uri="{BB962C8B-B14F-4D97-AF65-F5344CB8AC3E}">
        <p14:creationId xmlns:p14="http://schemas.microsoft.com/office/powerpoint/2010/main" val="718288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4d1d9966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4d1d9966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Red, </a:t>
            </a:r>
            <a:r>
              <a:rPr lang="en" b="1" dirty="0"/>
              <a:t>Zero-Order: squiggly,, First-Order, </a:t>
            </a:r>
            <a:r>
              <a:rPr lang="en" b="1" dirty="0">
                <a:solidFill>
                  <a:schemeClr val="dk1"/>
                </a:solidFill>
              </a:rPr>
              <a:t>Green</a:t>
            </a:r>
            <a:r>
              <a:rPr lang="en" b="1" dirty="0"/>
              <a:t>: straight line.</a:t>
            </a:r>
            <a:endParaRPr b="1" dirty="0"/>
          </a:p>
          <a:p>
            <a:pPr marL="0" lvl="0" indent="0" algn="l" rtl="0">
              <a:spcBef>
                <a:spcPts val="0"/>
              </a:spcBef>
              <a:spcAft>
                <a:spcPts val="0"/>
              </a:spcAft>
              <a:buNone/>
            </a:pPr>
            <a:r>
              <a:rPr lang="en-US" i="1" dirty="0"/>
              <a:t>ALTO/TCN</a:t>
            </a:r>
            <a:r>
              <a:rPr lang="en" i="1" dirty="0"/>
              <a:t>ology </a:t>
            </a:r>
            <a:r>
              <a:rPr lang="en" i="1" dirty="0" err="1"/>
              <a:t>ESnet</a:t>
            </a:r>
            <a:r>
              <a:rPr lang="en" i="1" dirty="0"/>
              <a:t>, selected 10 pipes, infinite backlog</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a:t>
            </a:r>
            <a:r>
              <a:rPr lang="en" dirty="0"/>
              <a:t> One of the major novelties of TCN is the component C, using modeled optimization (e.g. bottleneck structure) TCN can accelerate convergence. As shown in the slide component C over B … LHS the path taken by the first two pipes. RHS: convergence speed and state. </a:t>
            </a:r>
            <a:endParaRPr dirty="0"/>
          </a:p>
        </p:txBody>
      </p:sp>
    </p:spTree>
    <p:extLst>
      <p:ext uri="{BB962C8B-B14F-4D97-AF65-F5344CB8AC3E}">
        <p14:creationId xmlns:p14="http://schemas.microsoft.com/office/powerpoint/2010/main" val="3305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97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793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44d1d99669_1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44d1d99669_1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977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d1d99669_1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d1d99669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5,10G are absolute bounds.</a:t>
            </a:r>
            <a:endParaRPr/>
          </a:p>
        </p:txBody>
      </p:sp>
    </p:spTree>
    <p:extLst>
      <p:ext uri="{BB962C8B-B14F-4D97-AF65-F5344CB8AC3E}">
        <p14:creationId xmlns:p14="http://schemas.microsoft.com/office/powerpoint/2010/main" val="1013113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ff859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ff859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sentence (at end of previous slide): To fully appreciate how the designs are realized, let’s first build a big picture view of TCN.</a:t>
            </a:r>
            <a:endParaRPr/>
          </a:p>
          <a:p>
            <a:pPr marL="0" indent="0">
              <a:buNone/>
            </a:pPr>
            <a:r>
              <a:rPr lang="en"/>
              <a:t>(1) create pipes specifying </a:t>
            </a:r>
            <a:r>
              <a:rPr lang="en" err="1"/>
              <a:t>src</a:t>
            </a:r>
            <a:r>
              <a:rPr lang="en"/>
              <a:t> and </a:t>
            </a:r>
            <a:r>
              <a:rPr lang="en" err="1"/>
              <a:t>dst</a:t>
            </a:r>
            <a:r>
              <a:rPr lang="en"/>
              <a:t>, as well as resource control requirements: the bounds and </a:t>
            </a:r>
            <a:r>
              <a:rPr lang="en" err="1"/>
              <a:t>rel</a:t>
            </a:r>
            <a:r>
              <a:rPr lang="en"/>
              <a:t>-weights.</a:t>
            </a:r>
            <a:endParaRPr/>
          </a:p>
          <a:p>
            <a:pPr marL="0" indent="0">
              <a:buNone/>
            </a:pPr>
            <a:r>
              <a:rPr lang="en"/>
              <a:t>(2) transport select (</a:t>
            </a:r>
            <a:r>
              <a:rPr lang="en" err="1"/>
              <a:t>Rucio</a:t>
            </a:r>
            <a:r>
              <a:rPr lang="en"/>
              <a:t>) pushes a transfer. Additionally, going beyond FTS, TCN supports ordering constraints</a:t>
            </a:r>
            <a:endParaRPr/>
          </a:p>
          <a:p>
            <a:pPr marL="0" indent="0">
              <a:buNone/>
            </a:pPr>
            <a:r>
              <a:rPr lang="en"/>
              <a:t>(3) 3 control loops, 3-alto:  network resources info, 3-control n, 3-data: when transfer finished, guided by 3-control.</a:t>
            </a:r>
            <a:endParaRPr lang="en-US"/>
          </a:p>
          <a:p>
            <a:pPr marL="0" lvl="0" indent="0" algn="l" rtl="0">
              <a:spcBef>
                <a:spcPts val="0"/>
              </a:spcBef>
              <a:spcAft>
                <a:spcPts val="0"/>
              </a:spcAft>
              <a:buNone/>
            </a:pPr>
            <a:endParaRPr/>
          </a:p>
          <a:p>
            <a:pPr marL="0" indent="0">
              <a:buNone/>
            </a:pPr>
            <a:r>
              <a:rPr lang="en"/>
              <a:t>Important points: </a:t>
            </a:r>
            <a:endParaRPr lang="en-US"/>
          </a:p>
          <a:p>
            <a:pPr marL="0" indent="0">
              <a:buNone/>
            </a:pPr>
            <a:r>
              <a:rPr lang="en"/>
              <a:t>	1- TCN can aggregate the information among multiple networks using ALTO (One of the complexities given in the </a:t>
            </a:r>
            <a:endParaRPr lang="en-US"/>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There are three main control loops:</a:t>
            </a:r>
            <a:endParaRPr/>
          </a:p>
          <a:p>
            <a:pPr marL="0" lvl="0" indent="0" algn="l" rtl="0">
              <a:spcBef>
                <a:spcPts val="0"/>
              </a:spcBef>
              <a:spcAft>
                <a:spcPts val="0"/>
              </a:spcAft>
              <a:buNone/>
            </a:pPr>
            <a:r>
              <a:rPr lang="en"/>
              <a:t>The ALTO execution loop updates the mapping from pipes to the network resources, and uses ALTO to obtain information about network resources . </a:t>
            </a:r>
            <a:r>
              <a:rPr lang="en" b="1"/>
              <a:t>(is this the routing matrix * T matrix multiplication thing)</a:t>
            </a:r>
            <a:endParaRPr/>
          </a:p>
        </p:txBody>
      </p:sp>
    </p:spTree>
    <p:extLst>
      <p:ext uri="{BB962C8B-B14F-4D97-AF65-F5344CB8AC3E}">
        <p14:creationId xmlns:p14="http://schemas.microsoft.com/office/powerpoint/2010/main" val="3481633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7196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83d8b967d8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Google Shape;1570;g183d8b967d8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1" name="Google Shape;1571;g183d8b967d8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extLst>
      <p:ext uri="{BB962C8B-B14F-4D97-AF65-F5344CB8AC3E}">
        <p14:creationId xmlns:p14="http://schemas.microsoft.com/office/powerpoint/2010/main" val="133653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Wording: Initial, not to change the default Rucio selecting data movement. GeoDistance is a default data movement selection mechanism in Rucio, and we now use alto to provide the standard implementation. Unifying the interface. Use download file; or use Web service</a:t>
            </a:r>
            <a:endParaRPr/>
          </a:p>
        </p:txBody>
      </p:sp>
      <p:sp>
        <p:nvSpPr>
          <p:cNvPr id="1494" name="Google Shape;14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459851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19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1574214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userDrawn="1"/>
        </p:nvCxnSpPr>
        <p:spPr bwMode="auto">
          <a:xfrm flipV="1">
            <a:off x="0" y="6416301"/>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5" name="TextBox 4"/>
          <p:cNvSpPr txBox="1"/>
          <p:nvPr userDrawn="1"/>
        </p:nvSpPr>
        <p:spPr>
          <a:xfrm>
            <a:off x="4267615" y="6477323"/>
            <a:ext cx="3656770" cy="253916"/>
          </a:xfrm>
          <a:prstGeom prst="rect">
            <a:avLst/>
          </a:prstGeom>
          <a:noFill/>
        </p:spPr>
        <p:txBody>
          <a:bodyPr wrap="none" rtlCol="0">
            <a:spAutoFit/>
          </a:bodyPr>
          <a:lstStyle/>
          <a:p>
            <a:r>
              <a:rPr lang="en-US" sz="1050" baseline="0" dirty="0">
                <a:latin typeface="Arial" charset="0"/>
                <a:ea typeface="Arial" charset="0"/>
                <a:cs typeface="Arial" charset="0"/>
              </a:rPr>
              <a:t>IETF 116 : ALTO Integration with FTS and </a:t>
            </a:r>
            <a:r>
              <a:rPr lang="en-US" sz="1050" baseline="0" dirty="0" err="1">
                <a:latin typeface="Arial" charset="0"/>
                <a:ea typeface="Arial" charset="0"/>
                <a:cs typeface="Arial" charset="0"/>
              </a:rPr>
              <a:t>Rucio</a:t>
            </a:r>
            <a:r>
              <a:rPr lang="en-US" sz="1050" baseline="0" dirty="0">
                <a:latin typeface="Arial" charset="0"/>
                <a:ea typeface="Arial" charset="0"/>
                <a:cs typeface="Arial" charset="0"/>
              </a:rPr>
              <a:t> at CERN</a:t>
            </a:r>
          </a:p>
        </p:txBody>
      </p:sp>
      <p:sp>
        <p:nvSpPr>
          <p:cNvPr id="11" name="Slide Number Placeholder 11"/>
          <p:cNvSpPr txBox="1">
            <a:spLocks/>
          </p:cNvSpPr>
          <p:nvPr userDrawn="1"/>
        </p:nvSpPr>
        <p:spPr>
          <a:xfrm>
            <a:off x="9501011" y="6578839"/>
            <a:ext cx="2540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28174B04-4DAE-EB42-9616-9AE45265018B}" type="slidenum">
              <a:rPr lang="en-US" sz="1000" baseline="0" smtClean="0">
                <a:effectLst>
                  <a:outerShdw blurRad="38100" dist="38100" dir="2700000" algn="tl">
                    <a:srgbClr val="000000">
                      <a:alpha val="43137"/>
                    </a:srgbClr>
                  </a:outerShdw>
                </a:effectLst>
              </a:rPr>
              <a:pPr>
                <a:defRPr/>
              </a:pPr>
              <a:t>‹#›</a:t>
            </a:fld>
            <a:endParaRPr lang="en-US" sz="1000" baseline="0" dirty="0">
              <a:solidFill>
                <a:schemeClr val="bg2"/>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759" y="1341971"/>
            <a:ext cx="10270893" cy="2447353"/>
          </a:xfrm>
        </p:spPr>
        <p:txBody>
          <a:bodyPr/>
          <a:lstStyle/>
          <a:p>
            <a:r>
              <a:rPr lang="en-US" sz="3600" dirty="0">
                <a:solidFill>
                  <a:srgbClr val="0F4D92"/>
                </a:solidFill>
                <a:latin typeface="Georgia" charset="0"/>
                <a:ea typeface="ＭＳ Ｐゴシック" charset="0"/>
                <a:cs typeface="ＭＳ Ｐゴシック" charset="0"/>
              </a:rPr>
              <a:t>ALTO Integration and Implementation Supporting CERN Data Management </a:t>
            </a:r>
            <a:br>
              <a:rPr lang="en-US" sz="3600" dirty="0">
                <a:solidFill>
                  <a:srgbClr val="0F4D92"/>
                </a:solidFill>
                <a:latin typeface="Georgia" charset="0"/>
                <a:ea typeface="ＭＳ Ｐゴシック" charset="0"/>
                <a:cs typeface="ＭＳ Ｐゴシック" charset="0"/>
              </a:rPr>
            </a:br>
            <a:r>
              <a:rPr lang="en-US" sz="3600" dirty="0">
                <a:solidFill>
                  <a:srgbClr val="0F4D92"/>
                </a:solidFill>
                <a:latin typeface="Georgia" charset="0"/>
                <a:ea typeface="ＭＳ Ｐゴシック" charset="0"/>
                <a:cs typeface="ＭＳ Ｐゴシック" charset="0"/>
              </a:rPr>
              <a:t>(FTS/</a:t>
            </a:r>
            <a:r>
              <a:rPr lang="en-US" sz="3600" dirty="0" err="1">
                <a:solidFill>
                  <a:srgbClr val="0F4D92"/>
                </a:solidFill>
                <a:latin typeface="Georgia" charset="0"/>
                <a:ea typeface="ＭＳ Ｐゴシック" charset="0"/>
                <a:cs typeface="ＭＳ Ｐゴシック" charset="0"/>
              </a:rPr>
              <a:t>Rucio</a:t>
            </a:r>
            <a:r>
              <a:rPr lang="en-US" sz="3600" dirty="0">
                <a:solidFill>
                  <a:srgbClr val="0F4D92"/>
                </a:solidFill>
                <a:latin typeface="Georgia" charset="0"/>
                <a:ea typeface="ＭＳ Ｐゴシック" charset="0"/>
                <a:cs typeface="ＭＳ Ｐゴシック" charset="0"/>
              </a:rPr>
              <a:t> Integration)</a:t>
            </a:r>
            <a:br>
              <a:rPr lang="en-US" sz="3600" dirty="0">
                <a:solidFill>
                  <a:srgbClr val="0F4D92"/>
                </a:solidFill>
                <a:latin typeface="Georgia" charset="0"/>
                <a:ea typeface="ＭＳ Ｐゴシック" charset="0"/>
                <a:cs typeface="ＭＳ Ｐゴシック" charset="0"/>
              </a:rPr>
            </a:br>
            <a:endParaRPr lang="en-US" sz="1800" dirty="0"/>
          </a:p>
        </p:txBody>
      </p:sp>
      <p:pic>
        <p:nvPicPr>
          <p:cNvPr id="4" name="Picture 2" descr="ietflogotrans">
            <a:extLst>
              <a:ext uri="{FF2B5EF4-FFF2-40B4-BE49-F238E27FC236}">
                <a16:creationId xmlns:a16="http://schemas.microsoft.com/office/drawing/2014/main" id="{73B0CDB3-2AB9-7B4E-AB32-C92C57DF3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679" y="183270"/>
            <a:ext cx="2844800" cy="151384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7A91052B-AA6D-8240-B6F0-559BBB56951D}"/>
              </a:ext>
            </a:extLst>
          </p:cNvPr>
          <p:cNvSpPr>
            <a:spLocks noGrp="1"/>
          </p:cNvSpPr>
          <p:nvPr>
            <p:ph type="subTitle" idx="1"/>
          </p:nvPr>
        </p:nvSpPr>
        <p:spPr>
          <a:xfrm>
            <a:off x="1220016" y="3407289"/>
            <a:ext cx="10193635" cy="2370056"/>
          </a:xfrm>
        </p:spPr>
        <p:txBody>
          <a:bodyPr/>
          <a:lstStyle/>
          <a:p>
            <a:pPr>
              <a:spcBef>
                <a:spcPts val="0"/>
              </a:spcBef>
            </a:pPr>
            <a:endParaRPr lang="en-US" altLang="x-none" sz="2400" noProof="1">
              <a:ea typeface="ＭＳ Ｐゴシック" charset="-128"/>
            </a:endParaRPr>
          </a:p>
          <a:p>
            <a:pPr>
              <a:spcBef>
                <a:spcPts val="0"/>
              </a:spcBef>
            </a:pPr>
            <a:r>
              <a:rPr lang="en-US" altLang="x-none" sz="2400" noProof="1">
                <a:ea typeface="ＭＳ Ｐゴシック" charset="-128"/>
              </a:rPr>
              <a:t>Presenters: Jordi Ros Giralt, Mario Lassnig, Mihai Patrascoiu, Y. Richard Yang</a:t>
            </a:r>
            <a:br>
              <a:rPr lang="en-US" altLang="x-none" sz="2400" noProof="1">
                <a:ea typeface="ＭＳ Ｐゴシック" charset="-128"/>
              </a:rPr>
            </a:br>
            <a:r>
              <a:rPr lang="en-US" altLang="x-none" sz="2400" noProof="1">
                <a:ea typeface="ＭＳ Ｐゴシック" charset="-128"/>
              </a:rPr>
              <a:t>On behalf of team (Jensen Zhang, Kai Gao, Lauren Delwiche, Mahdi , Ryan Yang)</a:t>
            </a:r>
          </a:p>
          <a:p>
            <a:pPr>
              <a:spcBef>
                <a:spcPts val="0"/>
              </a:spcBef>
            </a:pPr>
            <a:endParaRPr lang="en-US" dirty="0"/>
          </a:p>
          <a:p>
            <a:pPr>
              <a:spcBef>
                <a:spcPts val="0"/>
              </a:spcBef>
            </a:pPr>
            <a:r>
              <a:rPr lang="en-US" sz="2400" dirty="0"/>
              <a:t>March 27, 2023</a:t>
            </a:r>
          </a:p>
          <a:p>
            <a:pPr>
              <a:spcBef>
                <a:spcPts val="0"/>
              </a:spcBef>
            </a:pPr>
            <a:endParaRPr lang="en-US" sz="2400" dirty="0"/>
          </a:p>
          <a:p>
            <a:pPr>
              <a:spcBef>
                <a:spcPts val="0"/>
              </a:spcBef>
            </a:pPr>
            <a:r>
              <a:rPr lang="en-US" sz="2400" dirty="0"/>
              <a:t>IETF 116</a:t>
            </a:r>
          </a:p>
        </p:txBody>
      </p:sp>
    </p:spTree>
    <p:extLst>
      <p:ext uri="{BB962C8B-B14F-4D97-AF65-F5344CB8AC3E}">
        <p14:creationId xmlns:p14="http://schemas.microsoft.com/office/powerpoint/2010/main" val="1481027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buSzPts val="990"/>
            </a:pPr>
            <a:r>
              <a:rPr lang="en-US" sz="2960" dirty="0"/>
              <a:t>ALTO/FTS </a:t>
            </a:r>
            <a:r>
              <a:rPr lang="en" sz="2960" dirty="0"/>
              <a:t>More Details</a:t>
            </a:r>
            <a:endParaRPr sz="2960" dirty="0"/>
          </a:p>
        </p:txBody>
      </p:sp>
      <p:sp>
        <p:nvSpPr>
          <p:cNvPr id="3" name="Content Placeholder 2">
            <a:extLst>
              <a:ext uri="{FF2B5EF4-FFF2-40B4-BE49-F238E27FC236}">
                <a16:creationId xmlns:a16="http://schemas.microsoft.com/office/drawing/2014/main" id="{01D54C9F-E7BB-B540-A83A-819B41C7C7E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A2B9CC-FB0A-BC62-2A51-76838B433691}"/>
              </a:ext>
            </a:extLst>
          </p:cNvPr>
          <p:cNvPicPr>
            <a:picLocks noChangeAspect="1"/>
          </p:cNvPicPr>
          <p:nvPr/>
        </p:nvPicPr>
        <p:blipFill>
          <a:blip r:embed="rId3"/>
          <a:stretch>
            <a:fillRect/>
          </a:stretch>
        </p:blipFill>
        <p:spPr>
          <a:xfrm>
            <a:off x="126599" y="951525"/>
            <a:ext cx="9652000" cy="5181600"/>
          </a:xfrm>
          <a:prstGeom prst="rect">
            <a:avLst/>
          </a:prstGeom>
        </p:spPr>
      </p:pic>
      <p:sp>
        <p:nvSpPr>
          <p:cNvPr id="2" name="Rectangle 1">
            <a:extLst>
              <a:ext uri="{FF2B5EF4-FFF2-40B4-BE49-F238E27FC236}">
                <a16:creationId xmlns:a16="http://schemas.microsoft.com/office/drawing/2014/main" id="{D913BE8E-90A9-CE4A-8A91-563460372E05}"/>
              </a:ext>
            </a:extLst>
          </p:cNvPr>
          <p:cNvSpPr/>
          <p:nvPr/>
        </p:nvSpPr>
        <p:spPr>
          <a:xfrm>
            <a:off x="9638675" y="1002601"/>
            <a:ext cx="2553325" cy="4965462"/>
          </a:xfrm>
          <a:prstGeom prst="rect">
            <a:avLst/>
          </a:prstGeom>
        </p:spPr>
        <p:txBody>
          <a:bodyPr wrap="square">
            <a:spAutoFit/>
          </a:bodyPr>
          <a:lstStyle/>
          <a:p>
            <a:pPr lvl="0"/>
            <a:r>
              <a:rPr lang="en-US" sz="1400" baseline="0" dirty="0"/>
              <a:t>Integration into FTS 3.12</a:t>
            </a:r>
          </a:p>
          <a:p>
            <a:pPr marL="609585" indent="-457189">
              <a:spcBef>
                <a:spcPts val="1600"/>
              </a:spcBef>
              <a:buSzPct val="85000"/>
              <a:buChar char="●"/>
            </a:pPr>
            <a:r>
              <a:rPr lang="en-US" sz="1400" baseline="0" dirty="0"/>
              <a:t>Implement </a:t>
            </a:r>
            <a:r>
              <a:rPr lang="en-US" sz="1400" baseline="0" dirty="0">
                <a:solidFill>
                  <a:srgbClr val="0000FF"/>
                </a:solidFill>
                <a:latin typeface="Consolas"/>
                <a:ea typeface="Consolas"/>
                <a:cs typeface="Consolas"/>
                <a:sym typeface="Consolas"/>
              </a:rPr>
              <a:t>ALTO/</a:t>
            </a:r>
            <a:r>
              <a:rPr lang="en-US" sz="1400" baseline="0" dirty="0" err="1">
                <a:solidFill>
                  <a:srgbClr val="0000FF"/>
                </a:solidFill>
                <a:latin typeface="Consolas"/>
                <a:ea typeface="Consolas"/>
                <a:cs typeface="Consolas"/>
                <a:sym typeface="Consolas"/>
              </a:rPr>
              <a:t>TCNOptimizer</a:t>
            </a:r>
            <a:r>
              <a:rPr lang="en-US" sz="1400" baseline="0" dirty="0"/>
              <a:t> class for ALTO/TCN control loop</a:t>
            </a:r>
          </a:p>
          <a:p>
            <a:pPr marL="609585" indent="-457189">
              <a:buSzPct val="85000"/>
              <a:buChar char="●"/>
            </a:pPr>
            <a:r>
              <a:rPr lang="en-US" sz="1400" baseline="0" dirty="0"/>
              <a:t>Add new optimizer mode (</a:t>
            </a:r>
            <a:r>
              <a:rPr lang="en-US" sz="1400" baseline="0" dirty="0" err="1">
                <a:solidFill>
                  <a:srgbClr val="0000FF"/>
                </a:solidFill>
                <a:latin typeface="Consolas"/>
                <a:ea typeface="Consolas"/>
                <a:cs typeface="Consolas"/>
                <a:sym typeface="Consolas"/>
              </a:rPr>
              <a:t>kOptimizerAggregated</a:t>
            </a:r>
            <a:r>
              <a:rPr lang="en-US" sz="1400" baseline="0" dirty="0"/>
              <a:t>) to enable ALTO/TCN optimizer</a:t>
            </a:r>
          </a:p>
          <a:p>
            <a:pPr marL="609585" indent="-457189">
              <a:buSzPct val="85000"/>
              <a:buChar char="●"/>
            </a:pPr>
            <a:r>
              <a:rPr lang="en-US" sz="1400" baseline="0" dirty="0"/>
              <a:t>Extend database schema for pipes (</a:t>
            </a:r>
            <a:r>
              <a:rPr lang="en-US" sz="1400" baseline="0" dirty="0" err="1">
                <a:solidFill>
                  <a:srgbClr val="0000FF"/>
                </a:solidFill>
                <a:latin typeface="Consolas"/>
                <a:ea typeface="Consolas"/>
                <a:cs typeface="Consolas"/>
                <a:sym typeface="Consolas"/>
              </a:rPr>
              <a:t>t_link_config</a:t>
            </a:r>
            <a:r>
              <a:rPr lang="en-US" sz="1400" baseline="0" dirty="0"/>
              <a:t>) to support resource control specification (</a:t>
            </a:r>
            <a:r>
              <a:rPr lang="en-US" sz="1400" baseline="0" dirty="0" err="1">
                <a:solidFill>
                  <a:srgbClr val="0000FF"/>
                </a:solidFill>
                <a:latin typeface="Consolas"/>
                <a:ea typeface="Consolas"/>
                <a:cs typeface="Consolas"/>
                <a:sym typeface="Consolas"/>
              </a:rPr>
              <a:t>tcn_abs_limit</a:t>
            </a:r>
            <a:r>
              <a:rPr lang="en-US" sz="1400" baseline="0" dirty="0"/>
              <a:t>, </a:t>
            </a:r>
            <a:r>
              <a:rPr lang="en-US" sz="1400" baseline="0" dirty="0" err="1">
                <a:solidFill>
                  <a:srgbClr val="0000FF"/>
                </a:solidFill>
                <a:latin typeface="Consolas"/>
                <a:ea typeface="Consolas"/>
                <a:cs typeface="Consolas"/>
                <a:sym typeface="Consolas"/>
              </a:rPr>
              <a:t>tcn_rel_weight</a:t>
            </a:r>
            <a:r>
              <a:rPr lang="en-US" sz="1400" baseline="0" dirty="0"/>
              <a:t>)</a:t>
            </a:r>
          </a:p>
          <a:p>
            <a:pPr marL="609585" indent="-457189">
              <a:buSzPct val="85000"/>
              <a:buChar char="●"/>
            </a:pPr>
            <a:r>
              <a:rPr lang="en-US" sz="1400" baseline="0" dirty="0"/>
              <a:t>Build network resource constraints using the ALTO path vector client library</a:t>
            </a:r>
          </a:p>
          <a:p>
            <a:pPr lvl="0"/>
            <a:endParaRPr lang="en-US" sz="1400" dirty="0"/>
          </a:p>
        </p:txBody>
      </p:sp>
    </p:spTree>
    <p:extLst>
      <p:ext uri="{BB962C8B-B14F-4D97-AF65-F5344CB8AC3E}">
        <p14:creationId xmlns:p14="http://schemas.microsoft.com/office/powerpoint/2010/main" val="112261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E172-1C8E-6D42-B320-1466F855F62B}"/>
              </a:ext>
            </a:extLst>
          </p:cNvPr>
          <p:cNvSpPr>
            <a:spLocks noGrp="1"/>
          </p:cNvSpPr>
          <p:nvPr>
            <p:ph type="title"/>
          </p:nvPr>
        </p:nvSpPr>
        <p:spPr/>
        <p:txBody>
          <a:bodyPr/>
          <a:lstStyle/>
          <a:p>
            <a:r>
              <a:rPr lang="en-US" dirty="0"/>
              <a:t>ALTO/FTS Visibility</a:t>
            </a:r>
          </a:p>
        </p:txBody>
      </p:sp>
      <p:sp>
        <p:nvSpPr>
          <p:cNvPr id="3" name="Content Placeholder 2">
            <a:extLst>
              <a:ext uri="{FF2B5EF4-FFF2-40B4-BE49-F238E27FC236}">
                <a16:creationId xmlns:a16="http://schemas.microsoft.com/office/drawing/2014/main" id="{D675555C-75A2-6A43-A2EE-0B938C4B6A31}"/>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B6CC9CD8-D548-1142-8C60-7542A916C556}"/>
              </a:ext>
            </a:extLst>
          </p:cNvPr>
          <p:cNvSpPr/>
          <p:nvPr/>
        </p:nvSpPr>
        <p:spPr>
          <a:xfrm>
            <a:off x="1657317" y="1103923"/>
            <a:ext cx="8401317" cy="63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IETF ALTO Protocol as Front End</a:t>
            </a:r>
          </a:p>
        </p:txBody>
      </p:sp>
      <p:sp>
        <p:nvSpPr>
          <p:cNvPr id="5" name="Rectangle 4">
            <a:extLst>
              <a:ext uri="{FF2B5EF4-FFF2-40B4-BE49-F238E27FC236}">
                <a16:creationId xmlns:a16="http://schemas.microsoft.com/office/drawing/2014/main" id="{C044FF96-A20C-2542-B429-1FBEFC52B887}"/>
              </a:ext>
            </a:extLst>
          </p:cNvPr>
          <p:cNvSpPr/>
          <p:nvPr/>
        </p:nvSpPr>
        <p:spPr>
          <a:xfrm>
            <a:off x="6024866" y="2306210"/>
            <a:ext cx="1999815"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FIB/DP driven</a:t>
            </a:r>
          </a:p>
        </p:txBody>
      </p:sp>
      <p:sp>
        <p:nvSpPr>
          <p:cNvPr id="6" name="Rectangle 5">
            <a:extLst>
              <a:ext uri="{FF2B5EF4-FFF2-40B4-BE49-F238E27FC236}">
                <a16:creationId xmlns:a16="http://schemas.microsoft.com/office/drawing/2014/main" id="{6A7F32C5-3A60-BF47-AF84-B9FF0BD28AC6}"/>
              </a:ext>
            </a:extLst>
          </p:cNvPr>
          <p:cNvSpPr/>
          <p:nvPr/>
        </p:nvSpPr>
        <p:spPr>
          <a:xfrm>
            <a:off x="3600422" y="2252827"/>
            <a:ext cx="1689279"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Config-&gt;FIB</a:t>
            </a:r>
          </a:p>
        </p:txBody>
      </p:sp>
      <p:sp>
        <p:nvSpPr>
          <p:cNvPr id="7" name="Rectangle 6">
            <a:extLst>
              <a:ext uri="{FF2B5EF4-FFF2-40B4-BE49-F238E27FC236}">
                <a16:creationId xmlns:a16="http://schemas.microsoft.com/office/drawing/2014/main" id="{A0BA79CF-C099-194D-AC38-5E1B6A197089}"/>
              </a:ext>
            </a:extLst>
          </p:cNvPr>
          <p:cNvSpPr/>
          <p:nvPr/>
        </p:nvSpPr>
        <p:spPr>
          <a:xfrm>
            <a:off x="8403705" y="3088344"/>
            <a:ext cx="1686081"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Samples (</a:t>
            </a:r>
            <a:r>
              <a:rPr lang="en-US" sz="1800" baseline="0" dirty="0" err="1">
                <a:solidFill>
                  <a:prstClr val="white"/>
                </a:solidFill>
                <a:latin typeface="Calibri" panose="020F0502020204030204"/>
              </a:rPr>
              <a:t>netflow</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sflow</a:t>
            </a:r>
            <a:r>
              <a:rPr lang="en-US" sz="1800" baseline="0" dirty="0">
                <a:solidFill>
                  <a:prstClr val="white"/>
                </a:solidFill>
                <a:latin typeface="Calibri" panose="020F0502020204030204"/>
              </a:rPr>
              <a:t>)</a:t>
            </a:r>
          </a:p>
        </p:txBody>
      </p:sp>
      <p:sp>
        <p:nvSpPr>
          <p:cNvPr id="8" name="Rectangle 7">
            <a:extLst>
              <a:ext uri="{FF2B5EF4-FFF2-40B4-BE49-F238E27FC236}">
                <a16:creationId xmlns:a16="http://schemas.microsoft.com/office/drawing/2014/main" id="{D1F1C385-8CAD-5A47-AE26-13F95AD18553}"/>
              </a:ext>
            </a:extLst>
          </p:cNvPr>
          <p:cNvSpPr/>
          <p:nvPr/>
        </p:nvSpPr>
        <p:spPr>
          <a:xfrm>
            <a:off x="10219624" y="3088343"/>
            <a:ext cx="1213971" cy="68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PerfSonar</a:t>
            </a:r>
            <a:r>
              <a:rPr lang="en-US" sz="1800" baseline="0" dirty="0">
                <a:solidFill>
                  <a:prstClr val="white"/>
                </a:solidFill>
                <a:latin typeface="Calibri" panose="020F0502020204030204"/>
              </a:rPr>
              <a:t> (ICMP)</a:t>
            </a:r>
          </a:p>
        </p:txBody>
      </p:sp>
      <p:sp>
        <p:nvSpPr>
          <p:cNvPr id="9" name="Rectangle 8">
            <a:extLst>
              <a:ext uri="{FF2B5EF4-FFF2-40B4-BE49-F238E27FC236}">
                <a16:creationId xmlns:a16="http://schemas.microsoft.com/office/drawing/2014/main" id="{D30F32AC-832B-8641-83AE-2C785B7E7FC0}"/>
              </a:ext>
            </a:extLst>
          </p:cNvPr>
          <p:cNvSpPr/>
          <p:nvPr/>
        </p:nvSpPr>
        <p:spPr>
          <a:xfrm>
            <a:off x="6024865" y="3911778"/>
            <a:ext cx="1008433" cy="13909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Looking Glass</a:t>
            </a:r>
          </a:p>
        </p:txBody>
      </p:sp>
      <p:sp>
        <p:nvSpPr>
          <p:cNvPr id="10" name="Rectangle 9">
            <a:extLst>
              <a:ext uri="{FF2B5EF4-FFF2-40B4-BE49-F238E27FC236}">
                <a16:creationId xmlns:a16="http://schemas.microsoft.com/office/drawing/2014/main" id="{ADE56B89-2263-D146-BA3C-63D49F91E9B1}"/>
              </a:ext>
            </a:extLst>
          </p:cNvPr>
          <p:cNvSpPr/>
          <p:nvPr/>
        </p:nvSpPr>
        <p:spPr>
          <a:xfrm>
            <a:off x="2900967" y="4150315"/>
            <a:ext cx="7730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adjac</a:t>
            </a:r>
            <a:endParaRPr lang="en-US" sz="1800" baseline="0"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A226EC8A-0E65-7C44-9228-94D3F0FFBB6F}"/>
              </a:ext>
            </a:extLst>
          </p:cNvPr>
          <p:cNvSpPr/>
          <p:nvPr/>
        </p:nvSpPr>
        <p:spPr>
          <a:xfrm>
            <a:off x="3745607" y="415031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600" baseline="0" dirty="0">
                <a:solidFill>
                  <a:prstClr val="white"/>
                </a:solidFill>
                <a:latin typeface="Calibri" panose="020F0502020204030204"/>
              </a:rPr>
              <a:t>subnets</a:t>
            </a:r>
          </a:p>
        </p:txBody>
      </p:sp>
      <p:sp>
        <p:nvSpPr>
          <p:cNvPr id="12" name="Rectangle 11">
            <a:extLst>
              <a:ext uri="{FF2B5EF4-FFF2-40B4-BE49-F238E27FC236}">
                <a16:creationId xmlns:a16="http://schemas.microsoft.com/office/drawing/2014/main" id="{D832964A-1916-C44B-8AF5-61ED1C3CB49E}"/>
              </a:ext>
            </a:extLst>
          </p:cNvPr>
          <p:cNvSpPr/>
          <p:nvPr/>
        </p:nvSpPr>
        <p:spPr>
          <a:xfrm>
            <a:off x="4797622" y="4150315"/>
            <a:ext cx="74440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BGP input</a:t>
            </a:r>
          </a:p>
        </p:txBody>
      </p:sp>
      <p:cxnSp>
        <p:nvCxnSpPr>
          <p:cNvPr id="13" name="Straight Arrow Connector 12">
            <a:extLst>
              <a:ext uri="{FF2B5EF4-FFF2-40B4-BE49-F238E27FC236}">
                <a16:creationId xmlns:a16="http://schemas.microsoft.com/office/drawing/2014/main" id="{EC757B0F-E00B-6640-9693-66514578C8C7}"/>
              </a:ext>
            </a:extLst>
          </p:cNvPr>
          <p:cNvCxnSpPr>
            <a:cxnSpLocks/>
            <a:stCxn id="10" idx="0"/>
          </p:cNvCxnSpPr>
          <p:nvPr/>
        </p:nvCxnSpPr>
        <p:spPr>
          <a:xfrm flipV="1">
            <a:off x="3287493" y="3643747"/>
            <a:ext cx="914560"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083547-135E-194C-AB21-C08611B6D019}"/>
              </a:ext>
            </a:extLst>
          </p:cNvPr>
          <p:cNvCxnSpPr>
            <a:cxnSpLocks/>
            <a:stCxn id="11" idx="0"/>
            <a:endCxn id="6" idx="2"/>
          </p:cNvCxnSpPr>
          <p:nvPr/>
        </p:nvCxnSpPr>
        <p:spPr>
          <a:xfrm flipV="1">
            <a:off x="4202807" y="3643746"/>
            <a:ext cx="242255" cy="50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3D3035-F350-A04A-8720-D8D43C94D8B1}"/>
              </a:ext>
            </a:extLst>
          </p:cNvPr>
          <p:cNvCxnSpPr>
            <a:cxnSpLocks/>
            <a:stCxn id="12" idx="0"/>
          </p:cNvCxnSpPr>
          <p:nvPr/>
        </p:nvCxnSpPr>
        <p:spPr>
          <a:xfrm flipH="1" flipV="1">
            <a:off x="4797621" y="3643747"/>
            <a:ext cx="372204"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582229-3E2F-F747-B4DB-13493871D498}"/>
              </a:ext>
            </a:extLst>
          </p:cNvPr>
          <p:cNvCxnSpPr>
            <a:cxnSpLocks/>
            <a:stCxn id="23" idx="0"/>
          </p:cNvCxnSpPr>
          <p:nvPr/>
        </p:nvCxnSpPr>
        <p:spPr>
          <a:xfrm flipV="1">
            <a:off x="4220861" y="1754308"/>
            <a:ext cx="1706387"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6438FD-098B-9148-8A83-556F7059EA4A}"/>
              </a:ext>
            </a:extLst>
          </p:cNvPr>
          <p:cNvCxnSpPr>
            <a:cxnSpLocks/>
          </p:cNvCxnSpPr>
          <p:nvPr/>
        </p:nvCxnSpPr>
        <p:spPr>
          <a:xfrm flipH="1" flipV="1">
            <a:off x="7160658" y="1785969"/>
            <a:ext cx="2550836" cy="30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3573ACB-A743-8C46-AD48-DAA978E36772}"/>
              </a:ext>
            </a:extLst>
          </p:cNvPr>
          <p:cNvSpPr/>
          <p:nvPr/>
        </p:nvSpPr>
        <p:spPr>
          <a:xfrm>
            <a:off x="8392642" y="3922787"/>
            <a:ext cx="172210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&lt;switch interface , </a:t>
            </a:r>
            <a:r>
              <a:rPr lang="en-US" sz="1800" baseline="0" dirty="0" err="1">
                <a:solidFill>
                  <a:prstClr val="white"/>
                </a:solidFill>
                <a:latin typeface="Calibri" panose="020F0502020204030204"/>
              </a:rPr>
              <a:t>pkt</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attr</a:t>
            </a:r>
            <a:r>
              <a:rPr lang="en-US" sz="1800" baseline="0" dirty="0">
                <a:solidFill>
                  <a:prstClr val="white"/>
                </a:solidFill>
                <a:latin typeface="Calibri" panose="020F0502020204030204"/>
              </a:rPr>
              <a:t>&gt;</a:t>
            </a:r>
          </a:p>
        </p:txBody>
      </p:sp>
      <p:cxnSp>
        <p:nvCxnSpPr>
          <p:cNvPr id="19" name="Straight Arrow Connector 18">
            <a:extLst>
              <a:ext uri="{FF2B5EF4-FFF2-40B4-BE49-F238E27FC236}">
                <a16:creationId xmlns:a16="http://schemas.microsoft.com/office/drawing/2014/main" id="{0390400A-2685-8C43-9EA6-FDF939534F47}"/>
              </a:ext>
            </a:extLst>
          </p:cNvPr>
          <p:cNvCxnSpPr>
            <a:stCxn id="18" idx="0"/>
          </p:cNvCxnSpPr>
          <p:nvPr/>
        </p:nvCxnSpPr>
        <p:spPr>
          <a:xfrm flipV="1">
            <a:off x="9253693" y="3669503"/>
            <a:ext cx="162820" cy="25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1300848-AEEE-2648-B6E3-DEDEEFD2AE96}"/>
              </a:ext>
            </a:extLst>
          </p:cNvPr>
          <p:cNvSpPr/>
          <p:nvPr/>
        </p:nvSpPr>
        <p:spPr>
          <a:xfrm>
            <a:off x="10219624" y="3912055"/>
            <a:ext cx="121397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&lt;</a:t>
            </a:r>
            <a:r>
              <a:rPr lang="en-US" sz="1800" baseline="0" dirty="0" err="1">
                <a:solidFill>
                  <a:prstClr val="white"/>
                </a:solidFill>
                <a:latin typeface="Calibri" panose="020F0502020204030204"/>
              </a:rPr>
              <a:t>src</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dst</a:t>
            </a:r>
            <a:r>
              <a:rPr lang="en-US" sz="1800" baseline="0" dirty="0">
                <a:solidFill>
                  <a:prstClr val="white"/>
                </a:solidFill>
                <a:latin typeface="Calibri" panose="020F0502020204030204"/>
              </a:rPr>
              <a:t>, &lt;metric, </a:t>
            </a:r>
            <a:r>
              <a:rPr lang="en-US" sz="1800" baseline="0" dirty="0" err="1">
                <a:solidFill>
                  <a:prstClr val="white"/>
                </a:solidFill>
                <a:latin typeface="Calibri" panose="020F0502020204030204"/>
              </a:rPr>
              <a:t>val</a:t>
            </a:r>
            <a:r>
              <a:rPr lang="en-US" sz="1800" baseline="0" dirty="0">
                <a:solidFill>
                  <a:prstClr val="white"/>
                </a:solidFill>
                <a:latin typeface="Calibri" panose="020F0502020204030204"/>
              </a:rPr>
              <a:t>&gt;&gt;</a:t>
            </a:r>
          </a:p>
        </p:txBody>
      </p:sp>
      <p:sp>
        <p:nvSpPr>
          <p:cNvPr id="21" name="Rectangle 20">
            <a:extLst>
              <a:ext uri="{FF2B5EF4-FFF2-40B4-BE49-F238E27FC236}">
                <a16:creationId xmlns:a16="http://schemas.microsoft.com/office/drawing/2014/main" id="{2A74C199-5C4F-1C4F-B1ED-16651EFC0CEA}"/>
              </a:ext>
            </a:extLst>
          </p:cNvPr>
          <p:cNvSpPr/>
          <p:nvPr/>
        </p:nvSpPr>
        <p:spPr>
          <a:xfrm>
            <a:off x="7158063" y="3926803"/>
            <a:ext cx="866616"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P4</a:t>
            </a:r>
          </a:p>
        </p:txBody>
      </p:sp>
      <p:sp>
        <p:nvSpPr>
          <p:cNvPr id="22" name="Rectangle 21">
            <a:extLst>
              <a:ext uri="{FF2B5EF4-FFF2-40B4-BE49-F238E27FC236}">
                <a16:creationId xmlns:a16="http://schemas.microsoft.com/office/drawing/2014/main" id="{FC172550-A7B0-0645-8FD9-D2A93F7DCA0E}"/>
              </a:ext>
            </a:extLst>
          </p:cNvPr>
          <p:cNvSpPr/>
          <p:nvPr/>
        </p:nvSpPr>
        <p:spPr>
          <a:xfrm>
            <a:off x="8385499" y="2379470"/>
            <a:ext cx="3014116" cy="5731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G2 snapshot</a:t>
            </a:r>
          </a:p>
        </p:txBody>
      </p:sp>
      <p:sp>
        <p:nvSpPr>
          <p:cNvPr id="23" name="Rectangle 22">
            <a:extLst>
              <a:ext uri="{FF2B5EF4-FFF2-40B4-BE49-F238E27FC236}">
                <a16:creationId xmlns:a16="http://schemas.microsoft.com/office/drawing/2014/main" id="{B8B80ED8-BE2C-E348-9C15-D6C0587E017A}"/>
              </a:ext>
            </a:extLst>
          </p:cNvPr>
          <p:cNvSpPr/>
          <p:nvPr/>
        </p:nvSpPr>
        <p:spPr>
          <a:xfrm>
            <a:off x="2862331" y="2095163"/>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Control Plane</a:t>
            </a:r>
          </a:p>
        </p:txBody>
      </p:sp>
      <p:sp>
        <p:nvSpPr>
          <p:cNvPr id="24" name="Rectangle 23">
            <a:extLst>
              <a:ext uri="{FF2B5EF4-FFF2-40B4-BE49-F238E27FC236}">
                <a16:creationId xmlns:a16="http://schemas.microsoft.com/office/drawing/2014/main" id="{27129749-7CC7-0F4D-9D1E-72A833507EAF}"/>
              </a:ext>
            </a:extLst>
          </p:cNvPr>
          <p:cNvSpPr/>
          <p:nvPr/>
        </p:nvSpPr>
        <p:spPr>
          <a:xfrm>
            <a:off x="5818090" y="2095164"/>
            <a:ext cx="2343429"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Data Plane Control: FIB</a:t>
            </a:r>
          </a:p>
        </p:txBody>
      </p:sp>
      <p:sp>
        <p:nvSpPr>
          <p:cNvPr id="25" name="Rectangle 24">
            <a:extLst>
              <a:ext uri="{FF2B5EF4-FFF2-40B4-BE49-F238E27FC236}">
                <a16:creationId xmlns:a16="http://schemas.microsoft.com/office/drawing/2014/main" id="{DA383A93-F69C-B645-A796-67FB5FDC01AB}"/>
              </a:ext>
            </a:extLst>
          </p:cNvPr>
          <p:cNvSpPr/>
          <p:nvPr/>
        </p:nvSpPr>
        <p:spPr>
          <a:xfrm>
            <a:off x="8275617" y="2095164"/>
            <a:ext cx="3619807"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Data Plane Data: Sample</a:t>
            </a:r>
          </a:p>
        </p:txBody>
      </p:sp>
      <p:cxnSp>
        <p:nvCxnSpPr>
          <p:cNvPr id="26" name="Straight Arrow Connector 25">
            <a:extLst>
              <a:ext uri="{FF2B5EF4-FFF2-40B4-BE49-F238E27FC236}">
                <a16:creationId xmlns:a16="http://schemas.microsoft.com/office/drawing/2014/main" id="{93B3DDF7-DF68-8A46-9B79-E60E4413D119}"/>
              </a:ext>
            </a:extLst>
          </p:cNvPr>
          <p:cNvCxnSpPr>
            <a:cxnSpLocks/>
            <a:stCxn id="24" idx="0"/>
          </p:cNvCxnSpPr>
          <p:nvPr/>
        </p:nvCxnSpPr>
        <p:spPr>
          <a:xfrm flipH="1" flipV="1">
            <a:off x="6412676" y="1754308"/>
            <a:ext cx="577129"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45DDDB1-6F0E-164B-8E80-6515411EB8C3}"/>
              </a:ext>
            </a:extLst>
          </p:cNvPr>
          <p:cNvSpPr/>
          <p:nvPr/>
        </p:nvSpPr>
        <p:spPr>
          <a:xfrm rot="5400000">
            <a:off x="10217196" y="3688864"/>
            <a:ext cx="2923227" cy="3301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Equivalent Class</a:t>
            </a:r>
          </a:p>
        </p:txBody>
      </p:sp>
      <p:sp>
        <p:nvSpPr>
          <p:cNvPr id="28" name="Rectangle 27">
            <a:extLst>
              <a:ext uri="{FF2B5EF4-FFF2-40B4-BE49-F238E27FC236}">
                <a16:creationId xmlns:a16="http://schemas.microsoft.com/office/drawing/2014/main" id="{EFF18132-9B73-CA41-AF26-E11FF030FEC8}"/>
              </a:ext>
            </a:extLst>
          </p:cNvPr>
          <p:cNvSpPr/>
          <p:nvPr/>
        </p:nvSpPr>
        <p:spPr>
          <a:xfrm>
            <a:off x="54070" y="2095163"/>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Other Sources</a:t>
            </a:r>
          </a:p>
        </p:txBody>
      </p:sp>
      <p:sp>
        <p:nvSpPr>
          <p:cNvPr id="29" name="Rectangle 28">
            <a:extLst>
              <a:ext uri="{FF2B5EF4-FFF2-40B4-BE49-F238E27FC236}">
                <a16:creationId xmlns:a16="http://schemas.microsoft.com/office/drawing/2014/main" id="{3713B63A-9206-B644-BA88-3C841D3E913E}"/>
              </a:ext>
            </a:extLst>
          </p:cNvPr>
          <p:cNvSpPr/>
          <p:nvPr/>
        </p:nvSpPr>
        <p:spPr>
          <a:xfrm>
            <a:off x="1564101" y="2306209"/>
            <a:ext cx="908099" cy="315253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GeoIP</a:t>
            </a:r>
            <a:endParaRPr lang="en-US" sz="1800" baseline="0" dirty="0">
              <a:solidFill>
                <a:prstClr val="white"/>
              </a:solidFill>
              <a:latin typeface="Calibri" panose="020F0502020204030204"/>
            </a:endParaRPr>
          </a:p>
        </p:txBody>
      </p:sp>
      <p:cxnSp>
        <p:nvCxnSpPr>
          <p:cNvPr id="30" name="Straight Arrow Connector 29">
            <a:extLst>
              <a:ext uri="{FF2B5EF4-FFF2-40B4-BE49-F238E27FC236}">
                <a16:creationId xmlns:a16="http://schemas.microsoft.com/office/drawing/2014/main" id="{C7E90365-CE07-934E-9962-591D57AB1A8C}"/>
              </a:ext>
            </a:extLst>
          </p:cNvPr>
          <p:cNvCxnSpPr>
            <a:cxnSpLocks/>
          </p:cNvCxnSpPr>
          <p:nvPr/>
        </p:nvCxnSpPr>
        <p:spPr>
          <a:xfrm flipV="1">
            <a:off x="1629830" y="1785969"/>
            <a:ext cx="3092353" cy="325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766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EB63-EB0A-7944-981A-5365E3B2F18F}"/>
              </a:ext>
            </a:extLst>
          </p:cNvPr>
          <p:cNvSpPr>
            <a:spLocks noGrp="1"/>
          </p:cNvSpPr>
          <p:nvPr>
            <p:ph type="title"/>
          </p:nvPr>
        </p:nvSpPr>
        <p:spPr/>
        <p:txBody>
          <a:bodyPr/>
          <a:lstStyle/>
          <a:p>
            <a:r>
              <a:rPr lang="en-US" dirty="0"/>
              <a:t>ALTO/FTS First Hop Visibility</a:t>
            </a:r>
          </a:p>
        </p:txBody>
      </p:sp>
      <p:pic>
        <p:nvPicPr>
          <p:cNvPr id="4" name="Google Shape;1535;p7">
            <a:extLst>
              <a:ext uri="{FF2B5EF4-FFF2-40B4-BE49-F238E27FC236}">
                <a16:creationId xmlns:a16="http://schemas.microsoft.com/office/drawing/2014/main" id="{0EE85FC1-93BF-DA4B-8411-89C8C7D2BB45}"/>
              </a:ext>
            </a:extLst>
          </p:cNvPr>
          <p:cNvPicPr preferRelativeResize="0"/>
          <p:nvPr/>
        </p:nvPicPr>
        <p:blipFill rotWithShape="1">
          <a:blip r:embed="rId2">
            <a:alphaModFix/>
          </a:blip>
          <a:srcRect/>
          <a:stretch/>
        </p:blipFill>
        <p:spPr>
          <a:xfrm>
            <a:off x="3339618" y="4294221"/>
            <a:ext cx="5512707" cy="1877551"/>
          </a:xfrm>
          <a:prstGeom prst="rect">
            <a:avLst/>
          </a:prstGeom>
          <a:noFill/>
          <a:ln>
            <a:noFill/>
          </a:ln>
        </p:spPr>
      </p:pic>
      <p:sp>
        <p:nvSpPr>
          <p:cNvPr id="5" name="Google Shape;1536;p7">
            <a:extLst>
              <a:ext uri="{FF2B5EF4-FFF2-40B4-BE49-F238E27FC236}">
                <a16:creationId xmlns:a16="http://schemas.microsoft.com/office/drawing/2014/main" id="{1CB29223-6EA3-8344-8C6F-9204E5E39593}"/>
              </a:ext>
            </a:extLst>
          </p:cNvPr>
          <p:cNvSpPr txBox="1"/>
          <p:nvPr/>
        </p:nvSpPr>
        <p:spPr>
          <a:xfrm>
            <a:off x="3249734" y="3886036"/>
            <a:ext cx="6081852" cy="369291"/>
          </a:xfrm>
          <a:prstGeom prst="rect">
            <a:avLst/>
          </a:prstGeom>
          <a:noFill/>
          <a:ln>
            <a:noFill/>
          </a:ln>
        </p:spPr>
        <p:txBody>
          <a:bodyPr spcFirstLastPara="1" wrap="square" lIns="91425" tIns="45700" rIns="91425" bIns="45700" anchor="t" anchorCtr="0">
            <a:spAutoFit/>
          </a:bodyPr>
          <a:lstStyle/>
          <a:p>
            <a:pPr>
              <a:buSzPts val="1800"/>
            </a:pPr>
            <a:r>
              <a:rPr lang="en-US" sz="1800" baseline="0" dirty="0">
                <a:solidFill>
                  <a:schemeClr val="dk1"/>
                </a:solidFill>
                <a:latin typeface="Calibri"/>
                <a:ea typeface="Calibri"/>
                <a:cs typeface="Calibri"/>
                <a:sym typeface="Calibri"/>
              </a:rPr>
              <a:t>Routing Plane Retrieval (Looking Glass of CERN and GEANT)</a:t>
            </a:r>
            <a:endParaRPr sz="1400" baseline="0" dirty="0"/>
          </a:p>
        </p:txBody>
      </p:sp>
      <p:pic>
        <p:nvPicPr>
          <p:cNvPr id="6" name="Google Shape;1538;p7">
            <a:extLst>
              <a:ext uri="{FF2B5EF4-FFF2-40B4-BE49-F238E27FC236}">
                <a16:creationId xmlns:a16="http://schemas.microsoft.com/office/drawing/2014/main" id="{0F089871-0DFE-8948-AD32-AC4E8FE6824D}"/>
              </a:ext>
            </a:extLst>
          </p:cNvPr>
          <p:cNvPicPr preferRelativeResize="0"/>
          <p:nvPr/>
        </p:nvPicPr>
        <p:blipFill rotWithShape="1">
          <a:blip r:embed="rId3">
            <a:alphaModFix/>
          </a:blip>
          <a:srcRect/>
          <a:stretch/>
        </p:blipFill>
        <p:spPr>
          <a:xfrm>
            <a:off x="7704230" y="1434095"/>
            <a:ext cx="3372811" cy="2253299"/>
          </a:xfrm>
          <a:prstGeom prst="rect">
            <a:avLst/>
          </a:prstGeom>
          <a:noFill/>
          <a:ln>
            <a:noFill/>
          </a:ln>
        </p:spPr>
      </p:pic>
      <p:pic>
        <p:nvPicPr>
          <p:cNvPr id="7" name="Google Shape;1540;p7">
            <a:extLst>
              <a:ext uri="{FF2B5EF4-FFF2-40B4-BE49-F238E27FC236}">
                <a16:creationId xmlns:a16="http://schemas.microsoft.com/office/drawing/2014/main" id="{51121642-4635-1E4F-89DC-0DB4C4E26CC5}"/>
              </a:ext>
            </a:extLst>
          </p:cNvPr>
          <p:cNvPicPr preferRelativeResize="0"/>
          <p:nvPr/>
        </p:nvPicPr>
        <p:blipFill>
          <a:blip r:embed="rId4">
            <a:alphaModFix/>
          </a:blip>
          <a:stretch>
            <a:fillRect/>
          </a:stretch>
        </p:blipFill>
        <p:spPr>
          <a:xfrm>
            <a:off x="1591879" y="1446443"/>
            <a:ext cx="3902075" cy="2253300"/>
          </a:xfrm>
          <a:prstGeom prst="rect">
            <a:avLst/>
          </a:prstGeom>
          <a:noFill/>
          <a:ln>
            <a:noFill/>
          </a:ln>
        </p:spPr>
      </p:pic>
      <p:sp>
        <p:nvSpPr>
          <p:cNvPr id="8" name="Google Shape;1541;p7">
            <a:extLst>
              <a:ext uri="{FF2B5EF4-FFF2-40B4-BE49-F238E27FC236}">
                <a16:creationId xmlns:a16="http://schemas.microsoft.com/office/drawing/2014/main" id="{D34166C0-9C5C-D341-8D81-E82494F33336}"/>
              </a:ext>
            </a:extLst>
          </p:cNvPr>
          <p:cNvSpPr txBox="1"/>
          <p:nvPr/>
        </p:nvSpPr>
        <p:spPr>
          <a:xfrm>
            <a:off x="1072109" y="1009174"/>
            <a:ext cx="4941600" cy="369291"/>
          </a:xfrm>
          <a:prstGeom prst="rect">
            <a:avLst/>
          </a:prstGeom>
          <a:noFill/>
          <a:ln>
            <a:noFill/>
          </a:ln>
        </p:spPr>
        <p:txBody>
          <a:bodyPr spcFirstLastPara="1" wrap="square" lIns="91425" tIns="45700" rIns="91425" bIns="45700" anchor="t" anchorCtr="0">
            <a:spAutoFit/>
          </a:bodyPr>
          <a:lstStyle/>
          <a:p>
            <a:pPr>
              <a:buSzPts val="1800"/>
            </a:pPr>
            <a:r>
              <a:rPr lang="en-US" sz="1800" baseline="0">
                <a:solidFill>
                  <a:schemeClr val="dk1"/>
                </a:solidFill>
                <a:latin typeface="Calibri"/>
                <a:ea typeface="Calibri"/>
                <a:cs typeface="Calibri"/>
                <a:sym typeface="Calibri"/>
              </a:rPr>
              <a:t>Query Example  (ECS with path vector extension)</a:t>
            </a:r>
            <a:endParaRPr sz="1400" baseline="0"/>
          </a:p>
        </p:txBody>
      </p:sp>
      <p:sp>
        <p:nvSpPr>
          <p:cNvPr id="9" name="Google Shape;1543;p7">
            <a:extLst>
              <a:ext uri="{FF2B5EF4-FFF2-40B4-BE49-F238E27FC236}">
                <a16:creationId xmlns:a16="http://schemas.microsoft.com/office/drawing/2014/main" id="{845C378C-94B6-7949-B7C0-91453F520BF5}"/>
              </a:ext>
            </a:extLst>
          </p:cNvPr>
          <p:cNvSpPr txBox="1"/>
          <p:nvPr/>
        </p:nvSpPr>
        <p:spPr>
          <a:xfrm>
            <a:off x="580281" y="4750256"/>
            <a:ext cx="1697100" cy="400079"/>
          </a:xfrm>
          <a:prstGeom prst="rect">
            <a:avLst/>
          </a:prstGeom>
          <a:noFill/>
          <a:ln>
            <a:noFill/>
          </a:ln>
        </p:spPr>
        <p:txBody>
          <a:bodyPr spcFirstLastPara="1" wrap="square" lIns="91425" tIns="91425" rIns="91425" bIns="91425" anchor="t" anchorCtr="0">
            <a:spAutoFit/>
          </a:bodyPr>
          <a:lstStyle/>
          <a:p>
            <a:r>
              <a:rPr lang="en-US" sz="1400" baseline="0">
                <a:latin typeface="Calibri"/>
                <a:ea typeface="Calibri"/>
                <a:cs typeface="Calibri"/>
                <a:sym typeface="Calibri"/>
              </a:rPr>
              <a:t>Implementation</a:t>
            </a:r>
            <a:endParaRPr sz="1400" baseline="0">
              <a:latin typeface="Calibri"/>
              <a:ea typeface="Calibri"/>
              <a:cs typeface="Calibri"/>
              <a:sym typeface="Calibri"/>
            </a:endParaRPr>
          </a:p>
        </p:txBody>
      </p:sp>
      <p:sp>
        <p:nvSpPr>
          <p:cNvPr id="10" name="Google Shape;1544;p7">
            <a:extLst>
              <a:ext uri="{FF2B5EF4-FFF2-40B4-BE49-F238E27FC236}">
                <a16:creationId xmlns:a16="http://schemas.microsoft.com/office/drawing/2014/main" id="{9FF9A9A6-3E47-AA4C-A2C6-8FB364688918}"/>
              </a:ext>
            </a:extLst>
          </p:cNvPr>
          <p:cNvSpPr txBox="1"/>
          <p:nvPr/>
        </p:nvSpPr>
        <p:spPr>
          <a:xfrm>
            <a:off x="-44969" y="2259282"/>
            <a:ext cx="1697100" cy="400079"/>
          </a:xfrm>
          <a:prstGeom prst="rect">
            <a:avLst/>
          </a:prstGeom>
          <a:noFill/>
          <a:ln>
            <a:noFill/>
          </a:ln>
        </p:spPr>
        <p:txBody>
          <a:bodyPr spcFirstLastPara="1" wrap="square" lIns="91425" tIns="91425" rIns="91425" bIns="91425" anchor="t" anchorCtr="0">
            <a:spAutoFit/>
          </a:bodyPr>
          <a:lstStyle/>
          <a:p>
            <a:r>
              <a:rPr lang="en-US" sz="1400" baseline="0">
                <a:latin typeface="Calibri"/>
                <a:ea typeface="Calibri"/>
                <a:cs typeface="Calibri"/>
                <a:sym typeface="Calibri"/>
              </a:rPr>
              <a:t>Query/Response</a:t>
            </a:r>
            <a:endParaRPr sz="1400" baseline="0">
              <a:latin typeface="Calibri"/>
              <a:ea typeface="Calibri"/>
              <a:cs typeface="Calibri"/>
              <a:sym typeface="Calibri"/>
            </a:endParaRPr>
          </a:p>
        </p:txBody>
      </p:sp>
      <p:sp>
        <p:nvSpPr>
          <p:cNvPr id="11" name="Rectangle 10">
            <a:extLst>
              <a:ext uri="{FF2B5EF4-FFF2-40B4-BE49-F238E27FC236}">
                <a16:creationId xmlns:a16="http://schemas.microsoft.com/office/drawing/2014/main" id="{F1F8A72F-01AC-5749-BCD0-EB3596081DD1}"/>
              </a:ext>
            </a:extLst>
          </p:cNvPr>
          <p:cNvSpPr/>
          <p:nvPr/>
        </p:nvSpPr>
        <p:spPr>
          <a:xfrm>
            <a:off x="9331586" y="5766972"/>
            <a:ext cx="2323072" cy="400110"/>
          </a:xfrm>
          <a:prstGeom prst="rect">
            <a:avLst/>
          </a:prstGeom>
        </p:spPr>
        <p:txBody>
          <a:bodyPr wrap="none">
            <a:spAutoFit/>
          </a:bodyPr>
          <a:lstStyle/>
          <a:p>
            <a:r>
              <a:rPr lang="en" sz="2000" baseline="0" dirty="0"/>
              <a:t>Jensen/Kai/Lauren</a:t>
            </a:r>
            <a:endParaRPr lang="en-US" sz="2000" baseline="0" dirty="0"/>
          </a:p>
        </p:txBody>
      </p:sp>
    </p:spTree>
    <p:extLst>
      <p:ext uri="{BB962C8B-B14F-4D97-AF65-F5344CB8AC3E}">
        <p14:creationId xmlns:p14="http://schemas.microsoft.com/office/powerpoint/2010/main" val="7558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62EDF-E7C6-304A-8554-F808F4B48A21}"/>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7A2222F4-6659-E946-9665-6BB6C05FB278}"/>
              </a:ext>
            </a:extLst>
          </p:cNvPr>
          <p:cNvSpPr>
            <a:spLocks noGrp="1"/>
          </p:cNvSpPr>
          <p:nvPr>
            <p:ph idx="1"/>
          </p:nvPr>
        </p:nvSpPr>
        <p:spPr/>
        <p:txBody>
          <a:bodyPr/>
          <a:lstStyle/>
          <a:p>
            <a:r>
              <a:rPr lang="en-US" dirty="0"/>
              <a:t>Overview</a:t>
            </a:r>
          </a:p>
          <a:p>
            <a:r>
              <a:rPr lang="en-US" dirty="0"/>
              <a:t>Transport scheduling integration (ALTO/FTS)</a:t>
            </a:r>
          </a:p>
          <a:p>
            <a:r>
              <a:rPr lang="en-US" dirty="0"/>
              <a:t>Transport orchestration integration (ALTO/</a:t>
            </a:r>
            <a:r>
              <a:rPr lang="en-US" dirty="0" err="1"/>
              <a:t>Rucio</a:t>
            </a:r>
            <a:r>
              <a:rPr lang="en-US" dirty="0"/>
              <a:t>)</a:t>
            </a:r>
          </a:p>
        </p:txBody>
      </p:sp>
    </p:spTree>
    <p:extLst>
      <p:ext uri="{BB962C8B-B14F-4D97-AF65-F5344CB8AC3E}">
        <p14:creationId xmlns:p14="http://schemas.microsoft.com/office/powerpoint/2010/main" val="4224226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3200" dirty="0"/>
              <a:t>Transfer Orchestration (</a:t>
            </a:r>
            <a:r>
              <a:rPr lang="en" sz="3200" dirty="0" err="1"/>
              <a:t>Rucio</a:t>
            </a:r>
            <a:r>
              <a:rPr lang="en" sz="3200" dirty="0"/>
              <a:t>) Objective and Design</a:t>
            </a:r>
            <a:endParaRPr sz="3600" dirty="0"/>
          </a:p>
        </p:txBody>
      </p:sp>
      <p:sp>
        <p:nvSpPr>
          <p:cNvPr id="124" name="Google Shape;124;p20"/>
          <p:cNvSpPr/>
          <p:nvPr/>
        </p:nvSpPr>
        <p:spPr>
          <a:xfrm>
            <a:off x="6096000" y="1139700"/>
            <a:ext cx="5879678"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6096000" y="2994626"/>
            <a:ext cx="5879678"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6095999" y="3936292"/>
            <a:ext cx="5879680"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6100619" y="5674863"/>
            <a:ext cx="5912577"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6096001" y="2104675"/>
            <a:ext cx="5879676"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6109704" y="4819293"/>
            <a:ext cx="5865975"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sp>
        <p:nvSpPr>
          <p:cNvPr id="10" name="Google Shape;142;p21">
            <a:extLst>
              <a:ext uri="{FF2B5EF4-FFF2-40B4-BE49-F238E27FC236}">
                <a16:creationId xmlns:a16="http://schemas.microsoft.com/office/drawing/2014/main" id="{BB1FB466-984B-1E4E-AFC1-7D5CADF66D6C}"/>
              </a:ext>
            </a:extLst>
          </p:cNvPr>
          <p:cNvSpPr txBox="1"/>
          <p:nvPr/>
        </p:nvSpPr>
        <p:spPr>
          <a:xfrm>
            <a:off x="91400" y="3180388"/>
            <a:ext cx="5562447" cy="1077178"/>
          </a:xfrm>
          <a:prstGeom prst="rect">
            <a:avLst/>
          </a:prstGeom>
          <a:solidFill>
            <a:schemeClr val="accent6">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aseline="0" dirty="0">
                <a:solidFill>
                  <a:schemeClr val="dk1"/>
                </a:solidFill>
              </a:rPr>
              <a:t>Existing mechanism:</a:t>
            </a:r>
          </a:p>
          <a:p>
            <a:pPr marL="285750" indent="-285750">
              <a:buClr>
                <a:schemeClr val="dk1"/>
              </a:buClr>
              <a:buSzPts val="1100"/>
              <a:buFont typeface="Arial" panose="020B0604020202020204" pitchFamily="34" charset="0"/>
              <a:buChar char="•"/>
            </a:pPr>
            <a:r>
              <a:rPr lang="en" sz="1800" baseline="0" dirty="0">
                <a:solidFill>
                  <a:schemeClr val="dk1"/>
                </a:solidFill>
              </a:rPr>
              <a:t>Sorting algorithm based on distance</a:t>
            </a:r>
          </a:p>
          <a:p>
            <a:pPr marL="742950" lvl="1" indent="-285750">
              <a:buClr>
                <a:schemeClr val="dk1"/>
              </a:buClr>
              <a:buSzPts val="1100"/>
              <a:buFont typeface="Arial" panose="020B0604020202020204" pitchFamily="34" charset="0"/>
              <a:buChar char="•"/>
            </a:pPr>
            <a:r>
              <a:rPr lang="en" sz="1800" baseline="0" dirty="0">
                <a:solidFill>
                  <a:schemeClr val="dk1"/>
                </a:solidFill>
              </a:rPr>
              <a:t>Existing distance focuses on past </a:t>
            </a:r>
            <a:r>
              <a:rPr lang="en" sz="1800" baseline="0" dirty="0" err="1">
                <a:solidFill>
                  <a:schemeClr val="dk1"/>
                </a:solidFill>
              </a:rPr>
              <a:t>tput</a:t>
            </a:r>
            <a:endParaRPr lang="en" sz="1800" baseline="0" dirty="0">
              <a:solidFill>
                <a:schemeClr val="dk1"/>
              </a:solidFill>
            </a:endParaRPr>
          </a:p>
        </p:txBody>
      </p:sp>
      <p:cxnSp>
        <p:nvCxnSpPr>
          <p:cNvPr id="3" name="Straight Connector 2">
            <a:extLst>
              <a:ext uri="{FF2B5EF4-FFF2-40B4-BE49-F238E27FC236}">
                <a16:creationId xmlns:a16="http://schemas.microsoft.com/office/drawing/2014/main" id="{F1F957E2-E446-4B48-A649-856FB7762FC2}"/>
              </a:ext>
            </a:extLst>
          </p:cNvPr>
          <p:cNvCxnSpPr>
            <a:cxnSpLocks/>
          </p:cNvCxnSpPr>
          <p:nvPr/>
        </p:nvCxnSpPr>
        <p:spPr>
          <a:xfrm>
            <a:off x="5638800" y="1532300"/>
            <a:ext cx="470904" cy="57237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A3F77-3863-A147-A69E-D8C121BB84DF}"/>
              </a:ext>
            </a:extLst>
          </p:cNvPr>
          <p:cNvCxnSpPr>
            <a:cxnSpLocks/>
          </p:cNvCxnSpPr>
          <p:nvPr/>
        </p:nvCxnSpPr>
        <p:spPr>
          <a:xfrm flipV="1">
            <a:off x="5638800" y="2719752"/>
            <a:ext cx="457199" cy="15665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Google Shape;142;p21">
            <a:extLst>
              <a:ext uri="{FF2B5EF4-FFF2-40B4-BE49-F238E27FC236}">
                <a16:creationId xmlns:a16="http://schemas.microsoft.com/office/drawing/2014/main" id="{7318B139-BC2D-0140-9F0C-29C3424613E6}"/>
              </a:ext>
            </a:extLst>
          </p:cNvPr>
          <p:cNvSpPr txBox="1"/>
          <p:nvPr/>
        </p:nvSpPr>
        <p:spPr>
          <a:xfrm>
            <a:off x="109224" y="1518066"/>
            <a:ext cx="5538488" cy="1292621"/>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US" sz="2000" baseline="0" dirty="0">
                <a:solidFill>
                  <a:schemeClr val="dk1"/>
                </a:solidFill>
              </a:rPr>
              <a:t>Related objective:</a:t>
            </a:r>
          </a:p>
          <a:p>
            <a:pPr marL="171450" indent="-171450">
              <a:buClr>
                <a:schemeClr val="dk1"/>
              </a:buClr>
              <a:buSzPts val="1100"/>
              <a:buFont typeface="Arial" panose="020B0604020202020204" pitchFamily="34" charset="0"/>
              <a:buChar char="•"/>
            </a:pPr>
            <a:r>
              <a:rPr lang="en-US" sz="1600" baseline="0" dirty="0">
                <a:solidFill>
                  <a:schemeClr val="dk1"/>
                </a:solidFill>
              </a:rPr>
              <a:t>Given replication rules (automatic workflow) or potential sources (manual workflow), pick the right source/destination</a:t>
            </a:r>
            <a:endParaRPr lang="en" sz="1600" baseline="0" dirty="0">
              <a:solidFill>
                <a:srgbClr val="C00000"/>
              </a:solidFill>
            </a:endParaRPr>
          </a:p>
        </p:txBody>
      </p:sp>
    </p:spTree>
    <p:extLst>
      <p:ext uri="{BB962C8B-B14F-4D97-AF65-F5344CB8AC3E}">
        <p14:creationId xmlns:p14="http://schemas.microsoft.com/office/powerpoint/2010/main" val="2386287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g183d8b967d8_7_0"/>
          <p:cNvSpPr txBox="1">
            <a:spLocks noGrp="1"/>
          </p:cNvSpPr>
          <p:nvPr>
            <p:ph type="title"/>
          </p:nvPr>
        </p:nvSpPr>
        <p:spPr>
          <a:xfrm>
            <a:off x="342499" y="85613"/>
            <a:ext cx="11416621" cy="1014535"/>
          </a:xfrm>
          <a:prstGeom prst="rect">
            <a:avLst/>
          </a:prstGeom>
          <a:noFill/>
          <a:ln>
            <a:noFill/>
          </a:ln>
        </p:spPr>
        <p:txBody>
          <a:bodyPr spcFirstLastPara="1" vert="horz" wrap="square" lIns="91425" tIns="45700" rIns="91425" bIns="45700" numCol="1" anchor="ctr" anchorCtr="0" compatLnSpc="1">
            <a:prstTxWarp prst="textNoShape">
              <a:avLst/>
            </a:prstTxWarp>
            <a:normAutofit fontScale="90000"/>
          </a:bodyPr>
          <a:lstStyle/>
          <a:p>
            <a:pPr>
              <a:lnSpc>
                <a:spcPct val="90000"/>
              </a:lnSpc>
              <a:buSzPts val="1800"/>
            </a:pPr>
            <a:r>
              <a:rPr lang="en-US" dirty="0"/>
              <a:t>ALTO/</a:t>
            </a:r>
            <a:r>
              <a:rPr lang="en-US" dirty="0" err="1"/>
              <a:t>Rucio</a:t>
            </a:r>
            <a:r>
              <a:rPr lang="en-US" dirty="0"/>
              <a:t> Current State: Uniform Interface and Backend to Sort Replicas</a:t>
            </a:r>
            <a:endParaRPr dirty="0"/>
          </a:p>
        </p:txBody>
      </p:sp>
      <p:sp>
        <p:nvSpPr>
          <p:cNvPr id="1575" name="Google Shape;1575;g183d8b967d8_7_0"/>
          <p:cNvSpPr txBox="1">
            <a:spLocks noGrp="1"/>
          </p:cNvSpPr>
          <p:nvPr>
            <p:ph idx="1"/>
          </p:nvPr>
        </p:nvSpPr>
        <p:spPr>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pPr marL="0" indent="0">
              <a:lnSpc>
                <a:spcPct val="90000"/>
              </a:lnSpc>
              <a:spcBef>
                <a:spcPts val="1000"/>
              </a:spcBef>
              <a:buNone/>
            </a:pPr>
            <a:r>
              <a:rPr lang="en-US" sz="1867" dirty="0"/>
              <a:t>BY=</a:t>
            </a:r>
            <a:r>
              <a:rPr lang="en-US" sz="1867" dirty="0" err="1"/>
              <a:t>as_hopcount,delay_owWHERE</a:t>
            </a:r>
            <a:r>
              <a:rPr lang="en-US" sz="1867" dirty="0"/>
              <a:t> continent=”EU”</a:t>
            </a:r>
            <a:endParaRPr sz="1867" dirty="0"/>
          </a:p>
        </p:txBody>
      </p:sp>
      <p:sp>
        <p:nvSpPr>
          <p:cNvPr id="1574" name="Google Shape;1574;g183d8b967d8_7_0"/>
          <p:cNvSpPr txBox="1"/>
          <p:nvPr/>
        </p:nvSpPr>
        <p:spPr>
          <a:xfrm>
            <a:off x="311900" y="1527875"/>
            <a:ext cx="4817147" cy="1382912"/>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baseline="0" dirty="0">
                <a:solidFill>
                  <a:schemeClr val="dk1"/>
                </a:solidFill>
                <a:latin typeface="Calibri"/>
                <a:ea typeface="Calibri"/>
                <a:cs typeface="Calibri"/>
                <a:sym typeface="Calibri"/>
              </a:rPr>
              <a:t>Step 1: Configuration</a:t>
            </a:r>
            <a:endParaRPr sz="2800" baseline="0" dirty="0">
              <a:solidFill>
                <a:schemeClr val="dk1"/>
              </a:solidFill>
              <a:latin typeface="Calibri"/>
              <a:ea typeface="Calibri"/>
              <a:cs typeface="Calibri"/>
              <a:sym typeface="Calibri"/>
            </a:endParaRPr>
          </a:p>
          <a:p>
            <a:pPr>
              <a:lnSpc>
                <a:spcPct val="90000"/>
              </a:lnSpc>
              <a:spcBef>
                <a:spcPts val="1000"/>
              </a:spcBef>
              <a:buSzPts val="2000"/>
            </a:pPr>
            <a:r>
              <a:rPr lang="en-US" sz="2000" baseline="0" dirty="0">
                <a:solidFill>
                  <a:schemeClr val="dk1"/>
                </a:solidFill>
                <a:latin typeface="Calibri"/>
                <a:ea typeface="Calibri"/>
                <a:cs typeface="Calibri"/>
                <a:sym typeface="Calibri"/>
              </a:rPr>
              <a:t>Configure ALTO client at </a:t>
            </a:r>
            <a:r>
              <a:rPr lang="en-US" sz="2000" baseline="0" dirty="0" err="1">
                <a:solidFill>
                  <a:schemeClr val="dk1"/>
                </a:solidFill>
                <a:latin typeface="Calibri"/>
                <a:ea typeface="Calibri"/>
                <a:cs typeface="Calibri"/>
                <a:sym typeface="Calibri"/>
              </a:rPr>
              <a:t>Rucio</a:t>
            </a:r>
            <a:r>
              <a:rPr lang="en-US" sz="2000" baseline="0" dirty="0">
                <a:solidFill>
                  <a:schemeClr val="dk1"/>
                </a:solidFill>
                <a:latin typeface="Calibri"/>
                <a:ea typeface="Calibri"/>
                <a:cs typeface="Calibri"/>
                <a:sym typeface="Calibri"/>
              </a:rPr>
              <a:t> server to fetch visibility using ALTO</a:t>
            </a:r>
            <a:endParaRPr sz="2000" baseline="0" dirty="0">
              <a:solidFill>
                <a:schemeClr val="dk1"/>
              </a:solidFill>
              <a:latin typeface="Calibri"/>
              <a:ea typeface="Calibri"/>
              <a:cs typeface="Calibri"/>
              <a:sym typeface="Calibri"/>
            </a:endParaRPr>
          </a:p>
        </p:txBody>
      </p:sp>
      <p:sp>
        <p:nvSpPr>
          <p:cNvPr id="1576" name="Google Shape;1576;g183d8b967d8_7_0"/>
          <p:cNvSpPr txBox="1"/>
          <p:nvPr/>
        </p:nvSpPr>
        <p:spPr>
          <a:xfrm>
            <a:off x="5853500" y="1480375"/>
            <a:ext cx="6049200" cy="1659911"/>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baseline="0" dirty="0">
                <a:solidFill>
                  <a:schemeClr val="dk1"/>
                </a:solidFill>
                <a:latin typeface="Calibri"/>
                <a:ea typeface="Calibri"/>
                <a:cs typeface="Calibri"/>
                <a:sym typeface="Calibri"/>
              </a:rPr>
              <a:t>Step 2: Express Sorting Demands</a:t>
            </a:r>
            <a:endParaRPr sz="2800" baseline="0" dirty="0">
              <a:solidFill>
                <a:schemeClr val="dk1"/>
              </a:solidFill>
              <a:latin typeface="Calibri"/>
              <a:ea typeface="Calibri"/>
              <a:cs typeface="Calibri"/>
              <a:sym typeface="Calibri"/>
            </a:endParaRPr>
          </a:p>
          <a:p>
            <a:pPr>
              <a:lnSpc>
                <a:spcPct val="90000"/>
              </a:lnSpc>
              <a:spcBef>
                <a:spcPts val="1000"/>
              </a:spcBef>
              <a:buClr>
                <a:schemeClr val="dk1"/>
              </a:buClr>
              <a:buSzPts val="1100"/>
            </a:pPr>
            <a:r>
              <a:rPr lang="en-US" sz="2000" baseline="0" dirty="0">
                <a:solidFill>
                  <a:schemeClr val="dk1"/>
                </a:solidFill>
                <a:latin typeface="Calibri"/>
                <a:ea typeface="Calibri"/>
                <a:cs typeface="Calibri"/>
                <a:sym typeface="Calibri"/>
              </a:rPr>
              <a:t>ALTO sorting expression enables </a:t>
            </a:r>
            <a:r>
              <a:rPr lang="en-US" sz="2000" baseline="0" dirty="0" err="1">
                <a:solidFill>
                  <a:schemeClr val="dk1"/>
                </a:solidFill>
                <a:latin typeface="Calibri"/>
                <a:ea typeface="Calibri"/>
                <a:cs typeface="Calibri"/>
                <a:sym typeface="Calibri"/>
              </a:rPr>
              <a:t>Rucio</a:t>
            </a:r>
            <a:r>
              <a:rPr lang="en-US" sz="2000" baseline="0" dirty="0">
                <a:solidFill>
                  <a:schemeClr val="dk1"/>
                </a:solidFill>
                <a:latin typeface="Calibri"/>
                <a:ea typeface="Calibri"/>
                <a:cs typeface="Calibri"/>
                <a:sym typeface="Calibri"/>
              </a:rPr>
              <a:t> download command to sort replicas based on a combination of distances and properties</a:t>
            </a:r>
            <a:endParaRPr sz="2000" baseline="0"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3D436A-92E6-6148-8396-F96D45FE5379}"/>
              </a:ext>
            </a:extLst>
          </p:cNvPr>
          <p:cNvSpPr/>
          <p:nvPr/>
        </p:nvSpPr>
        <p:spPr>
          <a:xfrm>
            <a:off x="8296894" y="4032325"/>
            <a:ext cx="2090057" cy="242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67B2641E-8E61-7D47-9255-596BD6F4C422}"/>
              </a:ext>
            </a:extLst>
          </p:cNvPr>
          <p:cNvSpPr/>
          <p:nvPr/>
        </p:nvSpPr>
        <p:spPr>
          <a:xfrm>
            <a:off x="9376556" y="6306616"/>
            <a:ext cx="2465740" cy="420628"/>
          </a:xfrm>
          <a:prstGeom prst="rect">
            <a:avLst/>
          </a:prstGeom>
        </p:spPr>
        <p:txBody>
          <a:bodyPr wrap="none">
            <a:spAutoFit/>
          </a:bodyPr>
          <a:lstStyle/>
          <a:p>
            <a:r>
              <a:rPr lang="en" sz="3200" dirty="0"/>
              <a:t>Jensen/Kai/Lauren</a:t>
            </a:r>
            <a:endParaRPr lang="en-US" sz="3200" dirty="0"/>
          </a:p>
        </p:txBody>
      </p:sp>
      <p:pic>
        <p:nvPicPr>
          <p:cNvPr id="13" name="Google Shape;1658;p17">
            <a:extLst>
              <a:ext uri="{FF2B5EF4-FFF2-40B4-BE49-F238E27FC236}">
                <a16:creationId xmlns:a16="http://schemas.microsoft.com/office/drawing/2014/main" id="{4E4FF099-45A7-524C-8377-851F403F5526}"/>
              </a:ext>
            </a:extLst>
          </p:cNvPr>
          <p:cNvPicPr preferRelativeResize="0"/>
          <p:nvPr/>
        </p:nvPicPr>
        <p:blipFill rotWithShape="1">
          <a:blip r:embed="rId3">
            <a:alphaModFix/>
          </a:blip>
          <a:srcRect t="7719"/>
          <a:stretch/>
        </p:blipFill>
        <p:spPr>
          <a:xfrm>
            <a:off x="191999" y="3252027"/>
            <a:ext cx="5056949" cy="3166179"/>
          </a:xfrm>
          <a:prstGeom prst="rect">
            <a:avLst/>
          </a:prstGeom>
          <a:noFill/>
          <a:ln>
            <a:noFill/>
          </a:ln>
        </p:spPr>
      </p:pic>
      <p:sp>
        <p:nvSpPr>
          <p:cNvPr id="14" name="Google Shape;1661;p17">
            <a:extLst>
              <a:ext uri="{FF2B5EF4-FFF2-40B4-BE49-F238E27FC236}">
                <a16:creationId xmlns:a16="http://schemas.microsoft.com/office/drawing/2014/main" id="{C521890C-43FE-5641-9768-549E74BD2D68}"/>
              </a:ext>
            </a:extLst>
          </p:cNvPr>
          <p:cNvSpPr/>
          <p:nvPr/>
        </p:nvSpPr>
        <p:spPr>
          <a:xfrm>
            <a:off x="358606" y="4426634"/>
            <a:ext cx="3744807" cy="767927"/>
          </a:xfrm>
          <a:prstGeom prst="rect">
            <a:avLst/>
          </a:prstGeom>
          <a:noFill/>
          <a:ln w="28575" cap="flat" cmpd="sng">
            <a:solidFill>
              <a:srgbClr val="C00000"/>
            </a:solidFill>
            <a:prstDash val="dash"/>
            <a:round/>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1867">
              <a:solidFill>
                <a:schemeClr val="lt1"/>
              </a:solidFill>
              <a:latin typeface="Proxima Nova"/>
              <a:ea typeface="Proxima Nova"/>
              <a:cs typeface="Proxima Nova"/>
              <a:sym typeface="Proxima Nova"/>
            </a:endParaRPr>
          </a:p>
        </p:txBody>
      </p:sp>
      <p:sp>
        <p:nvSpPr>
          <p:cNvPr id="15" name="Google Shape;1662;p17">
            <a:extLst>
              <a:ext uri="{FF2B5EF4-FFF2-40B4-BE49-F238E27FC236}">
                <a16:creationId xmlns:a16="http://schemas.microsoft.com/office/drawing/2014/main" id="{0D248F60-850B-3B4A-B7BB-3187C224548D}"/>
              </a:ext>
            </a:extLst>
          </p:cNvPr>
          <p:cNvSpPr txBox="1"/>
          <p:nvPr/>
        </p:nvSpPr>
        <p:spPr>
          <a:xfrm>
            <a:off x="3114966" y="4260725"/>
            <a:ext cx="2158153" cy="50611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1867" dirty="0">
                <a:solidFill>
                  <a:srgbClr val="FF0000"/>
                </a:solidFill>
                <a:latin typeface="Proxima Nova"/>
                <a:ea typeface="Proxima Nova"/>
                <a:cs typeface="Proxima Nova"/>
                <a:sym typeface="Proxima Nova"/>
              </a:rPr>
              <a:t>Map properties of ANEs into end-to-end metrics</a:t>
            </a:r>
            <a:endParaRPr sz="1867" dirty="0">
              <a:solidFill>
                <a:srgbClr val="FF0000"/>
              </a:solidFill>
              <a:latin typeface="Proxima Nova"/>
              <a:ea typeface="Proxima Nova"/>
              <a:cs typeface="Proxima Nova"/>
              <a:sym typeface="Proxima Nova"/>
            </a:endParaRPr>
          </a:p>
        </p:txBody>
      </p:sp>
      <p:pic>
        <p:nvPicPr>
          <p:cNvPr id="16" name="Google Shape;1656;p17">
            <a:extLst>
              <a:ext uri="{FF2B5EF4-FFF2-40B4-BE49-F238E27FC236}">
                <a16:creationId xmlns:a16="http://schemas.microsoft.com/office/drawing/2014/main" id="{92DFB0A2-9DC1-D94B-9CD0-67367073464C}"/>
              </a:ext>
            </a:extLst>
          </p:cNvPr>
          <p:cNvPicPr preferRelativeResize="0"/>
          <p:nvPr/>
        </p:nvPicPr>
        <p:blipFill rotWithShape="1">
          <a:blip r:embed="rId4">
            <a:alphaModFix/>
          </a:blip>
          <a:srcRect l="3995" t="268" r="13809" b="-268"/>
          <a:stretch/>
        </p:blipFill>
        <p:spPr>
          <a:xfrm>
            <a:off x="4899018" y="3809119"/>
            <a:ext cx="7408877" cy="2164997"/>
          </a:xfrm>
          <a:prstGeom prst="rect">
            <a:avLst/>
          </a:prstGeom>
          <a:noFill/>
          <a:ln>
            <a:noFill/>
          </a:ln>
        </p:spPr>
      </p:pic>
      <p:cxnSp>
        <p:nvCxnSpPr>
          <p:cNvPr id="4" name="Straight Arrow Connector 3">
            <a:extLst>
              <a:ext uri="{FF2B5EF4-FFF2-40B4-BE49-F238E27FC236}">
                <a16:creationId xmlns:a16="http://schemas.microsoft.com/office/drawing/2014/main" id="{6AC87857-92BE-1246-92FF-FCAEBA7497FF}"/>
              </a:ext>
            </a:extLst>
          </p:cNvPr>
          <p:cNvCxnSpPr>
            <a:cxnSpLocks/>
          </p:cNvCxnSpPr>
          <p:nvPr/>
        </p:nvCxnSpPr>
        <p:spPr>
          <a:xfrm flipH="1">
            <a:off x="1520042" y="3958072"/>
            <a:ext cx="8048773" cy="195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C514C4-FE93-DE44-998A-B883719D39F0}"/>
              </a:ext>
            </a:extLst>
          </p:cNvPr>
          <p:cNvCxnSpPr>
            <a:cxnSpLocks/>
          </p:cNvCxnSpPr>
          <p:nvPr/>
        </p:nvCxnSpPr>
        <p:spPr>
          <a:xfrm flipH="1">
            <a:off x="1236647" y="3981740"/>
            <a:ext cx="9291079" cy="1545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9400A70-C00E-1E4C-BE5F-02C19823F415}"/>
              </a:ext>
            </a:extLst>
          </p:cNvPr>
          <p:cNvSpPr/>
          <p:nvPr/>
        </p:nvSpPr>
        <p:spPr>
          <a:xfrm>
            <a:off x="5842657" y="3806553"/>
            <a:ext cx="5193479" cy="225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38669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
          <p:cNvSpPr txBox="1">
            <a:spLocks noGrp="1"/>
          </p:cNvSpPr>
          <p:nvPr>
            <p:ph type="title"/>
          </p:nvPr>
        </p:nvSpPr>
        <p:spPr>
          <a:prstGeom prst="rect">
            <a:avLst/>
          </a:prstGeom>
          <a:noFill/>
          <a:ln>
            <a:noFill/>
          </a:ln>
        </p:spPr>
        <p:txBody>
          <a:bodyPr spcFirstLastPara="1" vert="horz" wrap="square" lIns="91425" tIns="45700" rIns="91425" bIns="45700" numCol="1" rtlCol="0" anchor="ctr" anchorCtr="0" compatLnSpc="1">
            <a:prstTxWarp prst="textNoShape">
              <a:avLst/>
            </a:prstTxWarp>
            <a:normAutofit fontScale="90000"/>
          </a:bodyPr>
          <a:lstStyle/>
          <a:p>
            <a:pPr>
              <a:spcBef>
                <a:spcPts val="0"/>
              </a:spcBef>
              <a:buClr>
                <a:schemeClr val="dk1"/>
              </a:buClr>
              <a:buSzPts val="4000"/>
            </a:pPr>
            <a:r>
              <a:rPr lang="en-US" sz="3200" dirty="0"/>
              <a:t>ALTO/</a:t>
            </a:r>
            <a:r>
              <a:rPr lang="en-US" sz="3200" dirty="0" err="1"/>
              <a:t>Rucio</a:t>
            </a:r>
            <a:r>
              <a:rPr lang="en-US" sz="3200" dirty="0"/>
              <a:t> Using ALTO as Uniform Interface: </a:t>
            </a:r>
            <a:r>
              <a:rPr lang="en-US" sz="3200" dirty="0" err="1"/>
              <a:t>GeoIP</a:t>
            </a:r>
            <a:r>
              <a:rPr lang="en-US" sz="3200" dirty="0"/>
              <a:t> and </a:t>
            </a:r>
            <a:r>
              <a:rPr lang="en-US" sz="3200" dirty="0" err="1"/>
              <a:t>GeoDistance</a:t>
            </a:r>
            <a:endParaRPr sz="3200" dirty="0"/>
          </a:p>
        </p:txBody>
      </p:sp>
      <p:sp>
        <p:nvSpPr>
          <p:cNvPr id="1497" name="Google Shape;1497;p5"/>
          <p:cNvSpPr txBox="1">
            <a:spLocks noGrp="1"/>
          </p:cNvSpPr>
          <p:nvPr>
            <p:ph idx="1"/>
          </p:nvPr>
        </p:nvSpPr>
        <p:spPr>
          <a:prstGeom prst="rect">
            <a:avLst/>
          </a:prstGeom>
          <a:noFill/>
          <a:ln>
            <a:noFill/>
          </a:ln>
        </p:spPr>
        <p:txBody>
          <a:bodyPr spcFirstLastPara="1" vert="horz" wrap="square" lIns="91425" tIns="45700" rIns="91425" bIns="45700" numCol="1" rtlCol="0" anchor="t" anchorCtr="0" compatLnSpc="1">
            <a:prstTxWarp prst="textNoShape">
              <a:avLst/>
            </a:prstTxWarp>
            <a:normAutofit/>
          </a:bodyPr>
          <a:lstStyle/>
          <a:p>
            <a:pPr marL="457189" indent="-317492">
              <a:spcBef>
                <a:spcPts val="0"/>
              </a:spcBef>
              <a:buClr>
                <a:schemeClr val="dk1"/>
              </a:buClr>
              <a:buSzPts val="1400"/>
              <a:buChar char="●"/>
            </a:pPr>
            <a:r>
              <a:rPr lang="en-US"/>
              <a:t>Providing geoip property using the standard ALTO endpoint property service </a:t>
            </a:r>
            <a:r>
              <a:rPr lang="en-US" b="1"/>
              <a:t>[RFC 9240]</a:t>
            </a:r>
            <a:endParaRPr/>
          </a:p>
          <a:p>
            <a:pPr marL="457189" indent="-317492">
              <a:spcBef>
                <a:spcPts val="0"/>
              </a:spcBef>
              <a:buClr>
                <a:schemeClr val="dk1"/>
              </a:buClr>
              <a:buSzPts val="1400"/>
              <a:buChar char="●"/>
            </a:pPr>
            <a:r>
              <a:rPr lang="en-US"/>
              <a:t>Providing geo distance between endpoints using the standard ALTO Endpoint Cost Service (ECS) </a:t>
            </a:r>
            <a:r>
              <a:rPr lang="en-US" b="1"/>
              <a:t>[RFC 7285]</a:t>
            </a:r>
            <a:endParaRPr/>
          </a:p>
        </p:txBody>
      </p:sp>
      <p:pic>
        <p:nvPicPr>
          <p:cNvPr id="1498" name="Google Shape;1498;p5"/>
          <p:cNvPicPr preferRelativeResize="0"/>
          <p:nvPr/>
        </p:nvPicPr>
        <p:blipFill rotWithShape="1">
          <a:blip r:embed="rId3">
            <a:alphaModFix/>
          </a:blip>
          <a:srcRect/>
          <a:stretch/>
        </p:blipFill>
        <p:spPr>
          <a:xfrm>
            <a:off x="5945801" y="3235684"/>
            <a:ext cx="5736453" cy="2839261"/>
          </a:xfrm>
          <a:prstGeom prst="rect">
            <a:avLst/>
          </a:prstGeom>
          <a:noFill/>
          <a:ln>
            <a:noFill/>
          </a:ln>
        </p:spPr>
      </p:pic>
      <p:pic>
        <p:nvPicPr>
          <p:cNvPr id="1499" name="Google Shape;1499;p5"/>
          <p:cNvPicPr preferRelativeResize="0"/>
          <p:nvPr/>
        </p:nvPicPr>
        <p:blipFill rotWithShape="1">
          <a:blip r:embed="rId4">
            <a:alphaModFix/>
          </a:blip>
          <a:srcRect/>
          <a:stretch/>
        </p:blipFill>
        <p:spPr>
          <a:xfrm>
            <a:off x="342499" y="3235684"/>
            <a:ext cx="5309457" cy="2839261"/>
          </a:xfrm>
          <a:prstGeom prst="rect">
            <a:avLst/>
          </a:prstGeom>
          <a:noFill/>
          <a:ln>
            <a:noFill/>
          </a:ln>
        </p:spPr>
      </p:pic>
      <p:sp>
        <p:nvSpPr>
          <p:cNvPr id="1500" name="Google Shape;1500;p5"/>
          <p:cNvSpPr txBox="1"/>
          <p:nvPr/>
        </p:nvSpPr>
        <p:spPr>
          <a:xfrm>
            <a:off x="1332853" y="6431800"/>
            <a:ext cx="1648272"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Query interface</a:t>
            </a:r>
            <a:endParaRPr sz="1400"/>
          </a:p>
        </p:txBody>
      </p:sp>
      <p:sp>
        <p:nvSpPr>
          <p:cNvPr id="1501" name="Google Shape;1501;p5"/>
          <p:cNvSpPr txBox="1"/>
          <p:nvPr/>
        </p:nvSpPr>
        <p:spPr>
          <a:xfrm>
            <a:off x="8008858" y="6420226"/>
            <a:ext cx="2343527"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Implementation Config</a:t>
            </a:r>
            <a:endParaRPr sz="1400"/>
          </a:p>
        </p:txBody>
      </p:sp>
    </p:spTree>
    <p:extLst>
      <p:ext uri="{BB962C8B-B14F-4D97-AF65-F5344CB8AC3E}">
        <p14:creationId xmlns:p14="http://schemas.microsoft.com/office/powerpoint/2010/main" val="1155468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EE98-2A06-2C4D-86C2-9DB78AFA311E}"/>
              </a:ext>
            </a:extLst>
          </p:cNvPr>
          <p:cNvSpPr>
            <a:spLocks noGrp="1"/>
          </p:cNvSpPr>
          <p:nvPr>
            <p:ph type="title"/>
          </p:nvPr>
        </p:nvSpPr>
        <p:spPr>
          <a:xfrm>
            <a:off x="-124691" y="85614"/>
            <a:ext cx="12152902" cy="685800"/>
          </a:xfrm>
        </p:spPr>
        <p:txBody>
          <a:bodyPr>
            <a:noAutofit/>
          </a:bodyPr>
          <a:lstStyle/>
          <a:p>
            <a:r>
              <a:rPr lang="en-US" sz="3200" dirty="0"/>
              <a:t>Summary: Current ALTO/</a:t>
            </a:r>
            <a:r>
              <a:rPr lang="en-US" sz="3200" dirty="0" err="1"/>
              <a:t>FTS+Rucio</a:t>
            </a:r>
            <a:r>
              <a:rPr lang="en-US" sz="3200" dirty="0"/>
              <a:t>: 3 Main Components</a:t>
            </a:r>
          </a:p>
        </p:txBody>
      </p:sp>
      <p:sp>
        <p:nvSpPr>
          <p:cNvPr id="4" name="Rectangle 3">
            <a:extLst>
              <a:ext uri="{FF2B5EF4-FFF2-40B4-BE49-F238E27FC236}">
                <a16:creationId xmlns:a16="http://schemas.microsoft.com/office/drawing/2014/main" id="{45AEF741-BED5-974B-B6DC-720D15A26565}"/>
              </a:ext>
            </a:extLst>
          </p:cNvPr>
          <p:cNvSpPr/>
          <p:nvPr/>
        </p:nvSpPr>
        <p:spPr>
          <a:xfrm>
            <a:off x="2508215" y="5187205"/>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baseline="0" dirty="0"/>
              <a:t>Visibility</a:t>
            </a:r>
            <a:r>
              <a:rPr lang="en-US" baseline="0" dirty="0"/>
              <a:t> of </a:t>
            </a:r>
            <a:r>
              <a:rPr lang="en-US" b="1" baseline="0" dirty="0"/>
              <a:t>Multidomain</a:t>
            </a:r>
            <a:r>
              <a:rPr lang="en-US" baseline="0" dirty="0"/>
              <a:t> Infrastructure </a:t>
            </a:r>
            <a:br>
              <a:rPr lang="en-US" baseline="0" dirty="0"/>
            </a:br>
            <a:r>
              <a:rPr lang="en-US" baseline="0" dirty="0"/>
              <a:t>(e2e aggregation and select control assets)</a:t>
            </a:r>
          </a:p>
        </p:txBody>
      </p:sp>
      <p:sp>
        <p:nvSpPr>
          <p:cNvPr id="5" name="Rectangle 4">
            <a:extLst>
              <a:ext uri="{FF2B5EF4-FFF2-40B4-BE49-F238E27FC236}">
                <a16:creationId xmlns:a16="http://schemas.microsoft.com/office/drawing/2014/main" id="{D1C5B106-F154-DA4C-BC5D-E104CBC44DBE}"/>
              </a:ext>
            </a:extLst>
          </p:cNvPr>
          <p:cNvSpPr/>
          <p:nvPr/>
        </p:nvSpPr>
        <p:spPr>
          <a:xfrm>
            <a:off x="2508215" y="3812289"/>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Scheduling of Data Movement Tasks (build on FTS Integration)</a:t>
            </a:r>
          </a:p>
        </p:txBody>
      </p:sp>
      <p:sp>
        <p:nvSpPr>
          <p:cNvPr id="6" name="Rectangle 5">
            <a:extLst>
              <a:ext uri="{FF2B5EF4-FFF2-40B4-BE49-F238E27FC236}">
                <a16:creationId xmlns:a16="http://schemas.microsoft.com/office/drawing/2014/main" id="{C542A4C5-19E6-C447-AB84-85B0EEA8011D}"/>
              </a:ext>
            </a:extLst>
          </p:cNvPr>
          <p:cNvSpPr/>
          <p:nvPr/>
        </p:nvSpPr>
        <p:spPr>
          <a:xfrm>
            <a:off x="2508215" y="2437374"/>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Data Flow Orchestration (build on </a:t>
            </a:r>
            <a:r>
              <a:rPr lang="en-US" baseline="0" dirty="0" err="1"/>
              <a:t>Rucio</a:t>
            </a:r>
            <a:r>
              <a:rPr lang="en-US" baseline="0" dirty="0"/>
              <a:t>)</a:t>
            </a:r>
          </a:p>
        </p:txBody>
      </p:sp>
      <p:sp>
        <p:nvSpPr>
          <p:cNvPr id="7" name="Up Arrow 6">
            <a:extLst>
              <a:ext uri="{FF2B5EF4-FFF2-40B4-BE49-F238E27FC236}">
                <a16:creationId xmlns:a16="http://schemas.microsoft.com/office/drawing/2014/main" id="{8108775C-4504-ED4D-A2C6-19E548365F9F}"/>
              </a:ext>
            </a:extLst>
          </p:cNvPr>
          <p:cNvSpPr/>
          <p:nvPr/>
        </p:nvSpPr>
        <p:spPr>
          <a:xfrm>
            <a:off x="3105524" y="3164054"/>
            <a:ext cx="484632" cy="202315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8" name="Up Arrow 7">
            <a:extLst>
              <a:ext uri="{FF2B5EF4-FFF2-40B4-BE49-F238E27FC236}">
                <a16:creationId xmlns:a16="http://schemas.microsoft.com/office/drawing/2014/main" id="{A4D28243-6338-C844-8568-E59E5CEDDA0E}"/>
              </a:ext>
            </a:extLst>
          </p:cNvPr>
          <p:cNvSpPr/>
          <p:nvPr/>
        </p:nvSpPr>
        <p:spPr>
          <a:xfrm>
            <a:off x="3702835" y="4534958"/>
            <a:ext cx="484632" cy="65224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9" name="Right Arrow 8">
            <a:extLst>
              <a:ext uri="{FF2B5EF4-FFF2-40B4-BE49-F238E27FC236}">
                <a16:creationId xmlns:a16="http://schemas.microsoft.com/office/drawing/2014/main" id="{DA459FBE-D4BA-D64F-924E-C6E6B0CD55DF}"/>
              </a:ext>
            </a:extLst>
          </p:cNvPr>
          <p:cNvSpPr/>
          <p:nvPr/>
        </p:nvSpPr>
        <p:spPr>
          <a:xfrm>
            <a:off x="1022724" y="39313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10" name="TextBox 9">
            <a:extLst>
              <a:ext uri="{FF2B5EF4-FFF2-40B4-BE49-F238E27FC236}">
                <a16:creationId xmlns:a16="http://schemas.microsoft.com/office/drawing/2014/main" id="{21760079-2863-3144-87C5-99B6A148930C}"/>
              </a:ext>
            </a:extLst>
          </p:cNvPr>
          <p:cNvSpPr txBox="1"/>
          <p:nvPr/>
        </p:nvSpPr>
        <p:spPr>
          <a:xfrm>
            <a:off x="740521" y="2788539"/>
            <a:ext cx="1430200" cy="1077218"/>
          </a:xfrm>
          <a:prstGeom prst="rect">
            <a:avLst/>
          </a:prstGeom>
          <a:noFill/>
        </p:spPr>
        <p:txBody>
          <a:bodyPr wrap="none" rtlCol="0">
            <a:spAutoFit/>
          </a:bodyPr>
          <a:lstStyle/>
          <a:p>
            <a:pPr algn="ctr"/>
            <a:r>
              <a:rPr lang="en-US" sz="3200" dirty="0"/>
              <a:t>Resource </a:t>
            </a:r>
            <a:br>
              <a:rPr lang="en-US" sz="3200" dirty="0"/>
            </a:br>
            <a:r>
              <a:rPr lang="en-US" sz="3200" dirty="0"/>
              <a:t>Control </a:t>
            </a:r>
          </a:p>
          <a:p>
            <a:pPr algn="ctr"/>
            <a:r>
              <a:rPr lang="en-US" sz="3200" dirty="0"/>
              <a:t>Model</a:t>
            </a:r>
          </a:p>
        </p:txBody>
      </p:sp>
    </p:spTree>
    <p:extLst>
      <p:ext uri="{BB962C8B-B14F-4D97-AF65-F5344CB8AC3E}">
        <p14:creationId xmlns:p14="http://schemas.microsoft.com/office/powerpoint/2010/main" val="1739783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222D-4DCA-EE47-9C79-CA903704AC59}"/>
              </a:ext>
            </a:extLst>
          </p:cNvPr>
          <p:cNvSpPr>
            <a:spLocks noGrp="1"/>
          </p:cNvSpPr>
          <p:nvPr>
            <p:ph type="title"/>
          </p:nvPr>
        </p:nvSpPr>
        <p:spPr/>
        <p:txBody>
          <a:bodyPr/>
          <a:lstStyle/>
          <a:p>
            <a:r>
              <a:rPr lang="en-US" dirty="0"/>
              <a:t>Status and Next Steps</a:t>
            </a:r>
          </a:p>
        </p:txBody>
      </p:sp>
      <p:sp>
        <p:nvSpPr>
          <p:cNvPr id="3" name="Content Placeholder 2">
            <a:extLst>
              <a:ext uri="{FF2B5EF4-FFF2-40B4-BE49-F238E27FC236}">
                <a16:creationId xmlns:a16="http://schemas.microsoft.com/office/drawing/2014/main" id="{6CA2409D-85B2-2E4F-ABA7-7ABD650CEB35}"/>
              </a:ext>
            </a:extLst>
          </p:cNvPr>
          <p:cNvSpPr>
            <a:spLocks noGrp="1"/>
          </p:cNvSpPr>
          <p:nvPr>
            <p:ph idx="1"/>
          </p:nvPr>
        </p:nvSpPr>
        <p:spPr/>
        <p:txBody>
          <a:bodyPr/>
          <a:lstStyle/>
          <a:p>
            <a:r>
              <a:rPr lang="en-US" sz="2800" dirty="0"/>
              <a:t>Implementations</a:t>
            </a:r>
          </a:p>
          <a:p>
            <a:pPr lvl="1"/>
            <a:r>
              <a:rPr lang="en-US" sz="2000" dirty="0"/>
              <a:t>ALTO/FTS</a:t>
            </a:r>
          </a:p>
          <a:p>
            <a:pPr lvl="2"/>
            <a:r>
              <a:rPr lang="en-US" sz="2400" dirty="0"/>
              <a:t>Visibility: looking glass first-hop links (e.g., CERN border links to peers)</a:t>
            </a:r>
          </a:p>
          <a:p>
            <a:pPr lvl="2"/>
            <a:r>
              <a:rPr lang="en-US" sz="2400" dirty="0"/>
              <a:t>Control: Zero-order stochastic gradient algorithm, event-driven programming </a:t>
            </a:r>
          </a:p>
          <a:p>
            <a:pPr lvl="2"/>
            <a:r>
              <a:rPr lang="en-US" sz="2400" dirty="0"/>
              <a:t>Scale: 200x40, targeting 600x600 full mesh</a:t>
            </a:r>
          </a:p>
          <a:p>
            <a:pPr lvl="2"/>
            <a:r>
              <a:rPr lang="en-US" sz="2400" dirty="0"/>
              <a:t>Resource model: Full linear model</a:t>
            </a:r>
          </a:p>
          <a:p>
            <a:pPr lvl="1"/>
            <a:r>
              <a:rPr lang="en-US" sz="2400" dirty="0"/>
              <a:t>ALTO/</a:t>
            </a:r>
            <a:r>
              <a:rPr lang="en-US" sz="2400" dirty="0" err="1"/>
              <a:t>Rucio</a:t>
            </a:r>
            <a:endParaRPr lang="en-US" sz="2400" dirty="0"/>
          </a:p>
          <a:p>
            <a:pPr lvl="2"/>
            <a:r>
              <a:rPr lang="en-US" sz="2400" dirty="0"/>
              <a:t>Fully integrated, uniform interface</a:t>
            </a:r>
          </a:p>
          <a:p>
            <a:r>
              <a:rPr lang="en-US" sz="2800" dirty="0"/>
              <a:t>Deployment</a:t>
            </a:r>
          </a:p>
          <a:p>
            <a:pPr lvl="1"/>
            <a:r>
              <a:rPr lang="en-US" sz="2400" dirty="0"/>
              <a:t>Target full production workload in summer 2023, for HL-LHC Data Challenge</a:t>
            </a:r>
          </a:p>
        </p:txBody>
      </p:sp>
    </p:spTree>
    <p:extLst>
      <p:ext uri="{BB962C8B-B14F-4D97-AF65-F5344CB8AC3E}">
        <p14:creationId xmlns:p14="http://schemas.microsoft.com/office/powerpoint/2010/main" val="1065066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06A21-5DFF-AC4D-AB8F-4A8C09E8A243}"/>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834CD346-61E7-AE41-8734-4C34C258258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495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B6AA-CAF0-AD4E-AEF3-F68FEA4A065B}"/>
              </a:ext>
            </a:extLst>
          </p:cNvPr>
          <p:cNvSpPr>
            <a:spLocks noGrp="1"/>
          </p:cNvSpPr>
          <p:nvPr>
            <p:ph type="title"/>
          </p:nvPr>
        </p:nvSpPr>
        <p:spPr/>
        <p:txBody>
          <a:bodyPr/>
          <a:lstStyle/>
          <a:p>
            <a:r>
              <a:rPr lang="en-US" dirty="0"/>
              <a:t>Overview: LHCONE</a:t>
            </a:r>
          </a:p>
        </p:txBody>
      </p:sp>
      <p:sp>
        <p:nvSpPr>
          <p:cNvPr id="3" name="Content Placeholder 2">
            <a:extLst>
              <a:ext uri="{FF2B5EF4-FFF2-40B4-BE49-F238E27FC236}">
                <a16:creationId xmlns:a16="http://schemas.microsoft.com/office/drawing/2014/main" id="{361A6F99-C5D6-B84B-829D-28D00B43858B}"/>
              </a:ext>
            </a:extLst>
          </p:cNvPr>
          <p:cNvSpPr>
            <a:spLocks noGrp="1"/>
          </p:cNvSpPr>
          <p:nvPr>
            <p:ph idx="1"/>
          </p:nvPr>
        </p:nvSpPr>
        <p:spPr>
          <a:xfrm>
            <a:off x="167217" y="3852973"/>
            <a:ext cx="11808883" cy="2305368"/>
          </a:xfrm>
        </p:spPr>
        <p:txBody>
          <a:bodyPr/>
          <a:lstStyle/>
          <a:p>
            <a:r>
              <a:rPr lang="en-US" sz="2000" dirty="0"/>
              <a:t>Part of CERN infrastructure (experimental facilities, LHCOPN, LHCONE)</a:t>
            </a:r>
          </a:p>
          <a:p>
            <a:r>
              <a:rPr lang="en-US" sz="2000" dirty="0"/>
              <a:t>Topology: 600 distributed storage systems, distributed globally (170 data centers, in 127 sites, across 40 countries)</a:t>
            </a:r>
          </a:p>
          <a:p>
            <a:r>
              <a:rPr lang="en-US" sz="2000" dirty="0"/>
              <a:t>Workload: support data movement for four LHC experiments, and also Belle II, Pierre Auger Observatory, </a:t>
            </a:r>
            <a:r>
              <a:rPr lang="en-US" sz="2000" dirty="0" err="1"/>
              <a:t>NOvA</a:t>
            </a:r>
            <a:r>
              <a:rPr lang="en-US" sz="2000" dirty="0"/>
              <a:t>, XENON, and JUNO</a:t>
            </a:r>
          </a:p>
          <a:p>
            <a:r>
              <a:rPr lang="en-US" sz="2000" dirty="0"/>
              <a:t>Traffic: 2022, the aggregated outgoing traffic just from CERN to its ten largest connected data </a:t>
            </a:r>
            <a:r>
              <a:rPr lang="en-US" sz="2000" dirty="0" err="1"/>
              <a:t>centres</a:t>
            </a:r>
            <a:r>
              <a:rPr lang="en-US" sz="2000" dirty="0"/>
              <a:t>: 457 Petabytes of data.</a:t>
            </a:r>
          </a:p>
        </p:txBody>
      </p:sp>
      <p:pic>
        <p:nvPicPr>
          <p:cNvPr id="4" name="Picture 3">
            <a:extLst>
              <a:ext uri="{FF2B5EF4-FFF2-40B4-BE49-F238E27FC236}">
                <a16:creationId xmlns:a16="http://schemas.microsoft.com/office/drawing/2014/main" id="{4DDB51AC-A2EB-5542-A707-A0E73C1982A0}"/>
              </a:ext>
            </a:extLst>
          </p:cNvPr>
          <p:cNvPicPr>
            <a:picLocks noChangeAspect="1"/>
          </p:cNvPicPr>
          <p:nvPr/>
        </p:nvPicPr>
        <p:blipFill>
          <a:blip r:embed="rId2"/>
          <a:stretch>
            <a:fillRect/>
          </a:stretch>
        </p:blipFill>
        <p:spPr>
          <a:xfrm>
            <a:off x="502612" y="939080"/>
            <a:ext cx="3906019" cy="2817877"/>
          </a:xfrm>
          <a:prstGeom prst="rect">
            <a:avLst/>
          </a:prstGeom>
        </p:spPr>
      </p:pic>
      <p:pic>
        <p:nvPicPr>
          <p:cNvPr id="5" name="object 2">
            <a:extLst>
              <a:ext uri="{FF2B5EF4-FFF2-40B4-BE49-F238E27FC236}">
                <a16:creationId xmlns:a16="http://schemas.microsoft.com/office/drawing/2014/main" id="{BE4B58A4-02FB-F142-BEB2-81AC781A60A1}"/>
              </a:ext>
            </a:extLst>
          </p:cNvPr>
          <p:cNvPicPr/>
          <p:nvPr/>
        </p:nvPicPr>
        <p:blipFill>
          <a:blip r:embed="rId3" cstate="print"/>
          <a:stretch>
            <a:fillRect/>
          </a:stretch>
        </p:blipFill>
        <p:spPr>
          <a:xfrm>
            <a:off x="4283694" y="1031787"/>
            <a:ext cx="3841383" cy="2592157"/>
          </a:xfrm>
          <a:prstGeom prst="rect">
            <a:avLst/>
          </a:prstGeom>
        </p:spPr>
      </p:pic>
      <p:pic>
        <p:nvPicPr>
          <p:cNvPr id="6" name="Picture 5">
            <a:extLst>
              <a:ext uri="{FF2B5EF4-FFF2-40B4-BE49-F238E27FC236}">
                <a16:creationId xmlns:a16="http://schemas.microsoft.com/office/drawing/2014/main" id="{645B19F2-C739-FE4D-A443-EE50BA32228C}"/>
              </a:ext>
            </a:extLst>
          </p:cNvPr>
          <p:cNvPicPr>
            <a:picLocks noChangeAspect="1"/>
          </p:cNvPicPr>
          <p:nvPr/>
        </p:nvPicPr>
        <p:blipFill>
          <a:blip r:embed="rId4"/>
          <a:stretch>
            <a:fillRect/>
          </a:stretch>
        </p:blipFill>
        <p:spPr>
          <a:xfrm>
            <a:off x="8083269" y="1080959"/>
            <a:ext cx="4119564" cy="2616537"/>
          </a:xfrm>
          <a:prstGeom prst="rect">
            <a:avLst/>
          </a:prstGeom>
        </p:spPr>
      </p:pic>
      <p:sp>
        <p:nvSpPr>
          <p:cNvPr id="7" name="TextBox 6">
            <a:extLst>
              <a:ext uri="{FF2B5EF4-FFF2-40B4-BE49-F238E27FC236}">
                <a16:creationId xmlns:a16="http://schemas.microsoft.com/office/drawing/2014/main" id="{715B4F9B-B25E-934F-B944-FCD1C4737C7D}"/>
              </a:ext>
            </a:extLst>
          </p:cNvPr>
          <p:cNvSpPr txBox="1"/>
          <p:nvPr/>
        </p:nvSpPr>
        <p:spPr>
          <a:xfrm>
            <a:off x="9518073" y="609600"/>
            <a:ext cx="1484702" cy="461665"/>
          </a:xfrm>
          <a:prstGeom prst="rect">
            <a:avLst/>
          </a:prstGeom>
          <a:noFill/>
        </p:spPr>
        <p:txBody>
          <a:bodyPr wrap="none" rtlCol="0">
            <a:spAutoFit/>
          </a:bodyPr>
          <a:lstStyle/>
          <a:p>
            <a:r>
              <a:rPr lang="en-US" b="1" baseline="0" dirty="0"/>
              <a:t>LHCONE</a:t>
            </a:r>
          </a:p>
        </p:txBody>
      </p:sp>
    </p:spTree>
    <p:extLst>
      <p:ext uri="{BB962C8B-B14F-4D97-AF65-F5344CB8AC3E}">
        <p14:creationId xmlns:p14="http://schemas.microsoft.com/office/powerpoint/2010/main" val="2169639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5280-DC26-F04C-81FF-2E98485034D7}"/>
              </a:ext>
            </a:extLst>
          </p:cNvPr>
          <p:cNvSpPr>
            <a:spLocks noGrp="1"/>
          </p:cNvSpPr>
          <p:nvPr>
            <p:ph type="title"/>
          </p:nvPr>
        </p:nvSpPr>
        <p:spPr/>
        <p:txBody>
          <a:bodyPr>
            <a:normAutofit fontScale="90000"/>
          </a:bodyPr>
          <a:lstStyle/>
          <a:p>
            <a:r>
              <a:rPr lang="en-US" dirty="0"/>
              <a:t>ALTO/FTS Details</a:t>
            </a:r>
          </a:p>
        </p:txBody>
      </p:sp>
      <p:sp>
        <p:nvSpPr>
          <p:cNvPr id="3" name="Text Placeholder 2">
            <a:extLst>
              <a:ext uri="{FF2B5EF4-FFF2-40B4-BE49-F238E27FC236}">
                <a16:creationId xmlns:a16="http://schemas.microsoft.com/office/drawing/2014/main" id="{57ADE327-738E-1F4E-B3B5-D1884E12C156}"/>
              </a:ext>
            </a:extLst>
          </p:cNvPr>
          <p:cNvSpPr>
            <a:spLocks noGrp="1"/>
          </p:cNvSpPr>
          <p:nvPr>
            <p:ph idx="1"/>
          </p:nvPr>
        </p:nvSpPr>
        <p:spPr/>
        <p:txBody>
          <a:bodyPr/>
          <a:lstStyle/>
          <a:p>
            <a:r>
              <a:rPr lang="en-US" dirty="0"/>
              <a:t>Integral, quadratic distance function</a:t>
            </a:r>
          </a:p>
          <a:p>
            <a:r>
              <a:rPr lang="en-US" dirty="0"/>
              <a:t>Zero-order stochastic rounding</a:t>
            </a:r>
          </a:p>
        </p:txBody>
      </p:sp>
      <p:pic>
        <p:nvPicPr>
          <p:cNvPr id="5" name="Google Shape;296;p35">
            <a:extLst>
              <a:ext uri="{FF2B5EF4-FFF2-40B4-BE49-F238E27FC236}">
                <a16:creationId xmlns:a16="http://schemas.microsoft.com/office/drawing/2014/main" id="{CE0678B0-707D-E54C-BFBB-136DD579073D}"/>
              </a:ext>
            </a:extLst>
          </p:cNvPr>
          <p:cNvPicPr preferRelativeResize="0"/>
          <p:nvPr/>
        </p:nvPicPr>
        <p:blipFill rotWithShape="1">
          <a:blip r:embed="rId2">
            <a:alphaModFix/>
            <a:extLst>
              <a:ext uri="{28A0092B-C50C-407E-A947-70E740481C1C}">
                <a14:useLocalDpi xmlns:a14="http://schemas.microsoft.com/office/drawing/2010/main"/>
              </a:ext>
            </a:extLst>
          </a:blip>
          <a:srcRect l="13106" r="7218"/>
          <a:stretch/>
        </p:blipFill>
        <p:spPr>
          <a:xfrm rot="5400000">
            <a:off x="4442476" y="-708476"/>
            <a:ext cx="3307048" cy="10650229"/>
          </a:xfrm>
          <a:prstGeom prst="rect">
            <a:avLst/>
          </a:prstGeom>
          <a:noFill/>
          <a:ln>
            <a:noFill/>
          </a:ln>
        </p:spPr>
      </p:pic>
      <p:pic>
        <p:nvPicPr>
          <p:cNvPr id="6" name="Picture 5">
            <a:extLst>
              <a:ext uri="{FF2B5EF4-FFF2-40B4-BE49-F238E27FC236}">
                <a16:creationId xmlns:a16="http://schemas.microsoft.com/office/drawing/2014/main" id="{F778051D-08DF-D141-8E82-AC7412915C21}"/>
              </a:ext>
            </a:extLst>
          </p:cNvPr>
          <p:cNvPicPr>
            <a:picLocks noChangeAspect="1"/>
          </p:cNvPicPr>
          <p:nvPr/>
        </p:nvPicPr>
        <p:blipFill>
          <a:blip r:embed="rId3"/>
          <a:stretch>
            <a:fillRect/>
          </a:stretch>
        </p:blipFill>
        <p:spPr>
          <a:xfrm>
            <a:off x="6431319" y="1423471"/>
            <a:ext cx="3979333" cy="931333"/>
          </a:xfrm>
          <a:prstGeom prst="rect">
            <a:avLst/>
          </a:prstGeom>
        </p:spPr>
      </p:pic>
    </p:spTree>
    <p:extLst>
      <p:ext uri="{BB962C8B-B14F-4D97-AF65-F5344CB8AC3E}">
        <p14:creationId xmlns:p14="http://schemas.microsoft.com/office/powerpoint/2010/main" val="2051149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dirty="0"/>
              <a:t>Basic Benchmarking ⇒ Real </a:t>
            </a:r>
            <a:r>
              <a:rPr lang="en-US" sz="2960" dirty="0"/>
              <a:t>T</a:t>
            </a:r>
            <a:r>
              <a:rPr lang="en" sz="2960" dirty="0" err="1"/>
              <a:t>opology</a:t>
            </a:r>
            <a:r>
              <a:rPr lang="en" sz="2960" dirty="0"/>
              <a:t> (</a:t>
            </a:r>
            <a:r>
              <a:rPr lang="en" sz="2960" dirty="0" err="1"/>
              <a:t>ESnet</a:t>
            </a:r>
            <a:r>
              <a:rPr lang="en" sz="2960" dirty="0"/>
              <a:t>)</a:t>
            </a:r>
            <a:endParaRPr sz="2960" dirty="0">
              <a:solidFill>
                <a:srgbClr val="C00000"/>
              </a:solidFill>
            </a:endParaRPr>
          </a:p>
        </p:txBody>
      </p:sp>
      <p:sp>
        <p:nvSpPr>
          <p:cNvPr id="433" name="Google Shape;433;p46"/>
          <p:cNvSpPr txBox="1"/>
          <p:nvPr/>
        </p:nvSpPr>
        <p:spPr>
          <a:xfrm>
            <a:off x="4651000" y="4972634"/>
            <a:ext cx="5568765"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7.39x</a:t>
            </a:r>
            <a:r>
              <a:rPr lang="en" sz="3200">
                <a:solidFill>
                  <a:srgbClr val="980000"/>
                </a:solidFill>
              </a:rPr>
              <a:t> total BW utilization.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5.54x</a:t>
            </a:r>
            <a:r>
              <a:rPr lang="en" sz="3200">
                <a:solidFill>
                  <a:srgbClr val="980000"/>
                </a:solidFill>
              </a:rPr>
              <a:t> Max RCT improvement. (Short-tailed)</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a:t>
            </a:r>
            <a:endParaRPr sz="3200">
              <a:solidFill>
                <a:srgbClr val="980000"/>
              </a:solidFill>
            </a:endParaRPr>
          </a:p>
        </p:txBody>
      </p:sp>
      <p:sp>
        <p:nvSpPr>
          <p:cNvPr id="436" name="Google Shape;436;p46"/>
          <p:cNvSpPr txBox="1"/>
          <p:nvPr/>
        </p:nvSpPr>
        <p:spPr>
          <a:xfrm>
            <a:off x="155800" y="5670434"/>
            <a:ext cx="44952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30 &lt;src, dst&gt; pipes, one request per pipe, each request 20K transfers, file size = 100MB. the total in the workload is 60TB.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CCB0C03F-9658-51C2-49DC-4F856BF8D66D}"/>
              </a:ext>
            </a:extLst>
          </p:cNvPr>
          <p:cNvPicPr>
            <a:picLocks noChangeAspect="1"/>
          </p:cNvPicPr>
          <p:nvPr/>
        </p:nvPicPr>
        <p:blipFill>
          <a:blip r:embed="rId3"/>
          <a:stretch>
            <a:fillRect/>
          </a:stretch>
        </p:blipFill>
        <p:spPr>
          <a:xfrm>
            <a:off x="2153640" y="697465"/>
            <a:ext cx="8066125" cy="4275168"/>
          </a:xfrm>
          <a:prstGeom prst="rect">
            <a:avLst/>
          </a:prstGeom>
        </p:spPr>
      </p:pic>
      <p:sp>
        <p:nvSpPr>
          <p:cNvPr id="8" name="TextBox 7">
            <a:extLst>
              <a:ext uri="{FF2B5EF4-FFF2-40B4-BE49-F238E27FC236}">
                <a16:creationId xmlns:a16="http://schemas.microsoft.com/office/drawing/2014/main" id="{C17571C2-80AD-B446-AB29-712AF74E2DD9}"/>
              </a:ext>
            </a:extLst>
          </p:cNvPr>
          <p:cNvSpPr txBox="1"/>
          <p:nvPr/>
        </p:nvSpPr>
        <p:spPr>
          <a:xfrm>
            <a:off x="5574925" y="703213"/>
            <a:ext cx="678391" cy="174407"/>
          </a:xfrm>
          <a:prstGeom prst="rect">
            <a:avLst/>
          </a:prstGeom>
          <a:solidFill>
            <a:schemeClr val="lt1"/>
          </a:solidFill>
        </p:spPr>
        <p:txBody>
          <a:bodyPr wrap="none" rtlCol="0">
            <a:spAutoFit/>
          </a:bodyPr>
          <a:lstStyle/>
          <a:p>
            <a:r>
              <a:rPr lang="en-US" sz="800" b="1" dirty="0"/>
              <a:t>ALTO/TCN FTS</a:t>
            </a:r>
          </a:p>
        </p:txBody>
      </p:sp>
      <p:sp>
        <p:nvSpPr>
          <p:cNvPr id="9" name="TextBox 8">
            <a:extLst>
              <a:ext uri="{FF2B5EF4-FFF2-40B4-BE49-F238E27FC236}">
                <a16:creationId xmlns:a16="http://schemas.microsoft.com/office/drawing/2014/main" id="{6C2DCA10-F579-9849-8258-0D33CFF08BA6}"/>
              </a:ext>
            </a:extLst>
          </p:cNvPr>
          <p:cNvSpPr txBox="1"/>
          <p:nvPr/>
        </p:nvSpPr>
        <p:spPr>
          <a:xfrm>
            <a:off x="6351537" y="2557061"/>
            <a:ext cx="678391" cy="174407"/>
          </a:xfrm>
          <a:prstGeom prst="rect">
            <a:avLst/>
          </a:prstGeom>
          <a:solidFill>
            <a:schemeClr val="accent2">
              <a:lumMod val="10000"/>
              <a:lumOff val="90000"/>
            </a:schemeClr>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124660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415584"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Clr>
                <a:schemeClr val="dk1"/>
              </a:buClr>
              <a:buSzPct val="44594"/>
            </a:pPr>
            <a:r>
              <a:rPr lang="en" sz="3288"/>
              <a:t>Basic Benchmarking: Results</a:t>
            </a:r>
            <a:endParaRPr sz="3288"/>
          </a:p>
          <a:p>
            <a:pPr algn="l"/>
            <a:endParaRPr/>
          </a:p>
        </p:txBody>
      </p:sp>
      <p:sp>
        <p:nvSpPr>
          <p:cNvPr id="423" name="Google Shape;423;p45"/>
          <p:cNvSpPr txBox="1"/>
          <p:nvPr/>
        </p:nvSpPr>
        <p:spPr>
          <a:xfrm>
            <a:off x="2438300" y="4100334"/>
            <a:ext cx="7567600" cy="574476"/>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sz="3200"/>
          </a:p>
        </p:txBody>
      </p:sp>
      <p:graphicFrame>
        <p:nvGraphicFramePr>
          <p:cNvPr id="425" name="Google Shape;425;p45"/>
          <p:cNvGraphicFramePr/>
          <p:nvPr>
            <p:extLst/>
          </p:nvPr>
        </p:nvGraphicFramePr>
        <p:xfrm>
          <a:off x="662685" y="3709051"/>
          <a:ext cx="10866634" cy="2374573"/>
        </p:xfrm>
        <a:graphic>
          <a:graphicData uri="http://schemas.openxmlformats.org/drawingml/2006/table">
            <a:tbl>
              <a:tblPr>
                <a:noFill/>
              </a:tblPr>
              <a:tblGrid>
                <a:gridCol w="2506067">
                  <a:extLst>
                    <a:ext uri="{9D8B030D-6E8A-4147-A177-3AD203B41FA5}">
                      <a16:colId xmlns:a16="http://schemas.microsoft.com/office/drawing/2014/main" val="20000"/>
                    </a:ext>
                  </a:extLst>
                </a:gridCol>
                <a:gridCol w="3940800">
                  <a:extLst>
                    <a:ext uri="{9D8B030D-6E8A-4147-A177-3AD203B41FA5}">
                      <a16:colId xmlns:a16="http://schemas.microsoft.com/office/drawing/2014/main" val="20001"/>
                    </a:ext>
                  </a:extLst>
                </a:gridCol>
                <a:gridCol w="4419767">
                  <a:extLst>
                    <a:ext uri="{9D8B030D-6E8A-4147-A177-3AD203B41FA5}">
                      <a16:colId xmlns:a16="http://schemas.microsoft.com/office/drawing/2014/main" val="20002"/>
                    </a:ext>
                  </a:extLst>
                </a:gridCol>
              </a:tblGrid>
              <a:tr h="507960">
                <a:tc>
                  <a:txBody>
                    <a:bodyPr/>
                    <a:lstStyle/>
                    <a:p>
                      <a:pPr marL="0" lvl="0" indent="0" algn="l" rtl="0">
                        <a:spcBef>
                          <a:spcPts val="0"/>
                        </a:spcBef>
                        <a:spcAft>
                          <a:spcPts val="0"/>
                        </a:spcAft>
                        <a:buNone/>
                      </a:pPr>
                      <a:endParaRPr sz="1700" dirty="0"/>
                    </a:p>
                  </a:txBody>
                  <a:tcPr marL="121900" marR="121900" marT="121900" marB="121900"/>
                </a:tc>
                <a:tc>
                  <a:txBody>
                    <a:bodyPr/>
                    <a:lstStyle/>
                    <a:p>
                      <a:pPr marL="0" lvl="0" indent="0" algn="l" rtl="0">
                        <a:spcBef>
                          <a:spcPts val="0"/>
                        </a:spcBef>
                        <a:spcAft>
                          <a:spcPts val="0"/>
                        </a:spcAft>
                        <a:buNone/>
                      </a:pPr>
                      <a:r>
                        <a:rPr lang="en" sz="1700"/>
                        <a:t>FTS Semi-Gradient (FTS-SG)</a:t>
                      </a:r>
                      <a:endParaRPr sz="1700"/>
                    </a:p>
                  </a:txBody>
                  <a:tcPr marL="121900" marR="121900" marT="121900" marB="121900"/>
                </a:tc>
                <a:tc>
                  <a:txBody>
                    <a:bodyPr/>
                    <a:lstStyle/>
                    <a:p>
                      <a:pPr marL="0" lvl="0" indent="0" algn="l" rtl="0">
                        <a:spcBef>
                          <a:spcPts val="0"/>
                        </a:spcBef>
                        <a:spcAft>
                          <a:spcPts val="0"/>
                        </a:spcAft>
                        <a:buNone/>
                      </a:pPr>
                      <a:r>
                        <a:rPr lang="en-US" sz="1700" dirty="0"/>
                        <a:t>ALTO/TCN</a:t>
                      </a:r>
                      <a:r>
                        <a:rPr lang="en" sz="1700" dirty="0"/>
                        <a:t> FTS</a:t>
                      </a:r>
                      <a:endParaRPr sz="1700" dirty="0"/>
                    </a:p>
                  </a:txBody>
                  <a:tcPr marL="121900" marR="121900" marT="121900" marB="121900"/>
                </a:tc>
                <a:extLst>
                  <a:ext uri="{0D108BD9-81ED-4DB2-BD59-A6C34878D82A}">
                    <a16:rowId xmlns:a16="http://schemas.microsoft.com/office/drawing/2014/main" val="10000"/>
                  </a:ext>
                </a:extLst>
              </a:tr>
              <a:tr h="507960">
                <a:tc>
                  <a:txBody>
                    <a:bodyPr/>
                    <a:lstStyle/>
                    <a:p>
                      <a:pPr marL="0" lvl="0" indent="0" algn="l" rtl="0">
                        <a:spcBef>
                          <a:spcPts val="0"/>
                        </a:spcBef>
                        <a:spcAft>
                          <a:spcPts val="0"/>
                        </a:spcAft>
                        <a:buNone/>
                      </a:pPr>
                      <a:r>
                        <a:rPr lang="en" sz="1700" b="1"/>
                        <a:t>Total BW Utilization</a:t>
                      </a:r>
                      <a:endParaRPr sz="1700" b="1"/>
                    </a:p>
                  </a:txBody>
                  <a:tcPr marL="121900" marR="121900" marT="121900" marB="121900"/>
                </a:tc>
                <a:tc>
                  <a:txBody>
                    <a:bodyPr/>
                    <a:lstStyle/>
                    <a:p>
                      <a:pPr marL="0" lvl="0" indent="0" algn="l" rtl="0">
                        <a:spcBef>
                          <a:spcPts val="0"/>
                        </a:spcBef>
                        <a:spcAft>
                          <a:spcPts val="0"/>
                        </a:spcAft>
                        <a:buNone/>
                      </a:pPr>
                      <a:r>
                        <a:rPr lang="en" sz="1700"/>
                        <a:t>Not optimal (6GB unused BW).</a:t>
                      </a:r>
                      <a:endParaRPr sz="1700"/>
                    </a:p>
                  </a:txBody>
                  <a:tcPr marL="121900" marR="121900" marT="121900" marB="121900"/>
                </a:tc>
                <a:tc>
                  <a:txBody>
                    <a:bodyPr/>
                    <a:lstStyle/>
                    <a:p>
                      <a:pPr marL="0" lvl="0" indent="0" algn="l" rtl="0">
                        <a:spcBef>
                          <a:spcPts val="0"/>
                        </a:spcBef>
                        <a:spcAft>
                          <a:spcPts val="0"/>
                        </a:spcAft>
                        <a:buNone/>
                      </a:pPr>
                      <a:r>
                        <a:rPr lang="en" sz="1700"/>
                        <a:t>Fully utilized BW.</a:t>
                      </a:r>
                      <a:endParaRPr sz="1700"/>
                    </a:p>
                  </a:txBody>
                  <a:tcPr marL="121900" marR="121900" marT="121900" marB="121900"/>
                </a:tc>
                <a:extLst>
                  <a:ext uri="{0D108BD9-81ED-4DB2-BD59-A6C34878D82A}">
                    <a16:rowId xmlns:a16="http://schemas.microsoft.com/office/drawing/2014/main" val="10001"/>
                  </a:ext>
                </a:extLst>
              </a:tr>
              <a:tr h="586533">
                <a:tc>
                  <a:txBody>
                    <a:bodyPr/>
                    <a:lstStyle/>
                    <a:p>
                      <a:pPr marL="0" lvl="0" indent="0" algn="l" rtl="0">
                        <a:spcBef>
                          <a:spcPts val="0"/>
                        </a:spcBef>
                        <a:spcAft>
                          <a:spcPts val="0"/>
                        </a:spcAft>
                        <a:buNone/>
                      </a:pPr>
                      <a:r>
                        <a:rPr lang="en" sz="1700" b="1">
                          <a:solidFill>
                            <a:schemeClr val="dk1"/>
                          </a:solidFill>
                        </a:rPr>
                        <a:t>Resource Control</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solidFill>
                            <a:schemeClr val="dk1"/>
                          </a:solidFill>
                        </a:rPr>
                        <a:t>BW shares not satisfied.</a:t>
                      </a:r>
                      <a:endParaRPr sz="1700"/>
                    </a:p>
                  </a:txBody>
                  <a:tcPr marL="121900" marR="121900" marT="121900" marB="121900"/>
                </a:tc>
                <a:tc>
                  <a:txBody>
                    <a:bodyPr/>
                    <a:lstStyle/>
                    <a:p>
                      <a:pPr marL="0" lvl="0" indent="0" algn="l" rtl="0">
                        <a:spcBef>
                          <a:spcPts val="0"/>
                        </a:spcBef>
                        <a:spcAft>
                          <a:spcPts val="0"/>
                        </a:spcAft>
                        <a:buNone/>
                      </a:pPr>
                      <a:r>
                        <a:rPr lang="en" sz="1700">
                          <a:solidFill>
                            <a:schemeClr val="dk1"/>
                          </a:solidFill>
                        </a:rPr>
                        <a:t>BW allocated close to 2:1 spec.</a:t>
                      </a:r>
                      <a:endParaRPr sz="1700"/>
                    </a:p>
                  </a:txBody>
                  <a:tcPr marL="121900" marR="121900" marT="121900" marB="121900"/>
                </a:tc>
                <a:extLst>
                  <a:ext uri="{0D108BD9-81ED-4DB2-BD59-A6C34878D82A}">
                    <a16:rowId xmlns:a16="http://schemas.microsoft.com/office/drawing/2014/main" val="10002"/>
                  </a:ext>
                </a:extLst>
              </a:tr>
              <a:tr h="772120">
                <a:tc>
                  <a:txBody>
                    <a:bodyPr/>
                    <a:lstStyle/>
                    <a:p>
                      <a:pPr marL="0" lvl="0" indent="0" algn="l" rtl="0">
                        <a:spcBef>
                          <a:spcPts val="0"/>
                        </a:spcBef>
                        <a:spcAft>
                          <a:spcPts val="0"/>
                        </a:spcAft>
                        <a:buNone/>
                      </a:pPr>
                      <a:r>
                        <a:rPr lang="en" sz="1700" b="1">
                          <a:solidFill>
                            <a:schemeClr val="dk1"/>
                          </a:solidFill>
                        </a:rPr>
                        <a:t>RCT</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t>Max RCT = 20,000 slots.</a:t>
                      </a:r>
                      <a:endParaRPr sz="1700"/>
                    </a:p>
                  </a:txBody>
                  <a:tcPr marL="121900" marR="121900" marT="121900" marB="121900"/>
                </a:tc>
                <a:tc>
                  <a:txBody>
                    <a:bodyPr/>
                    <a:lstStyle/>
                    <a:p>
                      <a:pPr marL="0" lvl="0" indent="0" algn="l" rtl="0">
                        <a:spcBef>
                          <a:spcPts val="0"/>
                        </a:spcBef>
                        <a:spcAft>
                          <a:spcPts val="0"/>
                        </a:spcAft>
                        <a:buNone/>
                      </a:pPr>
                      <a:r>
                        <a:rPr lang="en" sz="1700" dirty="0">
                          <a:solidFill>
                            <a:schemeClr val="dk1"/>
                          </a:solidFill>
                        </a:rPr>
                        <a:t>Max RCT = 4,000 slots.</a:t>
                      </a:r>
                      <a:endParaRPr sz="1700" dirty="0">
                        <a:solidFill>
                          <a:schemeClr val="dk1"/>
                        </a:solidFill>
                      </a:endParaRPr>
                    </a:p>
                    <a:p>
                      <a:pPr marL="0" lvl="0" indent="0" algn="l" rtl="0">
                        <a:spcBef>
                          <a:spcPts val="0"/>
                        </a:spcBef>
                        <a:spcAft>
                          <a:spcPts val="0"/>
                        </a:spcAft>
                        <a:buNone/>
                      </a:pPr>
                      <a:endParaRPr sz="1700" dirty="0"/>
                    </a:p>
                  </a:txBody>
                  <a:tcPr marL="121900" marR="121900" marT="121900" marB="121900"/>
                </a:tc>
                <a:extLst>
                  <a:ext uri="{0D108BD9-81ED-4DB2-BD59-A6C34878D82A}">
                    <a16:rowId xmlns:a16="http://schemas.microsoft.com/office/drawing/2014/main" val="10003"/>
                  </a:ext>
                </a:extLst>
              </a:tr>
            </a:tbl>
          </a:graphicData>
        </a:graphic>
      </p:graphicFrame>
      <p:sp>
        <p:nvSpPr>
          <p:cNvPr id="426" name="Google Shape;426;p45"/>
          <p:cNvSpPr/>
          <p:nvPr/>
        </p:nvSpPr>
        <p:spPr>
          <a:xfrm>
            <a:off x="600259" y="6153715"/>
            <a:ext cx="10991451" cy="5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dirty="0">
                <a:solidFill>
                  <a:srgbClr val="980000"/>
                </a:solidFill>
              </a:rPr>
              <a:t>FTS-SG depends on correct configuration (e.g., high enough default). </a:t>
            </a:r>
            <a:r>
              <a:rPr lang="en-US" sz="2000" b="1" dirty="0">
                <a:solidFill>
                  <a:srgbClr val="980000"/>
                </a:solidFill>
              </a:rPr>
              <a:t>ALTO/TCN</a:t>
            </a:r>
            <a:r>
              <a:rPr lang="en" sz="2000" b="1" dirty="0">
                <a:solidFill>
                  <a:srgbClr val="980000"/>
                </a:solidFill>
              </a:rPr>
              <a:t> is fully automated</a:t>
            </a:r>
            <a:r>
              <a:rPr lang="en" sz="2000" dirty="0">
                <a:solidFill>
                  <a:srgbClr val="980000"/>
                </a:solidFill>
              </a:rPr>
              <a:t>.</a:t>
            </a:r>
            <a:endParaRPr sz="2000" dirty="0">
              <a:solidFill>
                <a:srgbClr val="980000"/>
              </a:solidFill>
            </a:endParaRPr>
          </a:p>
        </p:txBody>
      </p:sp>
      <p:pic>
        <p:nvPicPr>
          <p:cNvPr id="3" name="Picture 2">
            <a:extLst>
              <a:ext uri="{FF2B5EF4-FFF2-40B4-BE49-F238E27FC236}">
                <a16:creationId xmlns:a16="http://schemas.microsoft.com/office/drawing/2014/main" id="{C627CBAD-C018-66FB-D92D-6608916C34CF}"/>
              </a:ext>
            </a:extLst>
          </p:cNvPr>
          <p:cNvPicPr>
            <a:picLocks noChangeAspect="1"/>
          </p:cNvPicPr>
          <p:nvPr/>
        </p:nvPicPr>
        <p:blipFill>
          <a:blip r:embed="rId3"/>
          <a:stretch>
            <a:fillRect/>
          </a:stretch>
        </p:blipFill>
        <p:spPr>
          <a:xfrm>
            <a:off x="807198" y="671756"/>
            <a:ext cx="10577573" cy="2958709"/>
          </a:xfrm>
          <a:prstGeom prst="rect">
            <a:avLst/>
          </a:prstGeom>
        </p:spPr>
      </p:pic>
      <p:sp>
        <p:nvSpPr>
          <p:cNvPr id="2" name="TextBox 1">
            <a:extLst>
              <a:ext uri="{FF2B5EF4-FFF2-40B4-BE49-F238E27FC236}">
                <a16:creationId xmlns:a16="http://schemas.microsoft.com/office/drawing/2014/main" id="{4798C3D8-A9C3-A042-8E63-F5901CCC9123}"/>
              </a:ext>
            </a:extLst>
          </p:cNvPr>
          <p:cNvSpPr txBox="1"/>
          <p:nvPr/>
        </p:nvSpPr>
        <p:spPr>
          <a:xfrm>
            <a:off x="8213735" y="987135"/>
            <a:ext cx="670376" cy="174407"/>
          </a:xfrm>
          <a:prstGeom prst="rect">
            <a:avLst/>
          </a:prstGeom>
          <a:solidFill>
            <a:schemeClr val="lt1"/>
          </a:solidFill>
        </p:spPr>
        <p:txBody>
          <a:bodyPr wrap="none" rtlCol="0">
            <a:spAutoFit/>
          </a:bodyPr>
          <a:lstStyle/>
          <a:p>
            <a:r>
              <a:rPr lang="en-US" sz="800" dirty="0"/>
              <a:t>ALTO/TCN FTS</a:t>
            </a:r>
          </a:p>
        </p:txBody>
      </p:sp>
      <p:sp>
        <p:nvSpPr>
          <p:cNvPr id="9" name="TextBox 8">
            <a:extLst>
              <a:ext uri="{FF2B5EF4-FFF2-40B4-BE49-F238E27FC236}">
                <a16:creationId xmlns:a16="http://schemas.microsoft.com/office/drawing/2014/main" id="{E57FA5C1-EC53-B248-89FB-3231889422FB}"/>
              </a:ext>
            </a:extLst>
          </p:cNvPr>
          <p:cNvSpPr txBox="1"/>
          <p:nvPr/>
        </p:nvSpPr>
        <p:spPr>
          <a:xfrm>
            <a:off x="6320918" y="639191"/>
            <a:ext cx="678391" cy="174407"/>
          </a:xfrm>
          <a:prstGeom prst="rect">
            <a:avLst/>
          </a:prstGeom>
          <a:solidFill>
            <a:schemeClr val="lt1"/>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22720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Request Performance Distribution</a:t>
            </a:r>
            <a:endParaRPr sz="2960"/>
          </a:p>
        </p:txBody>
      </p:sp>
      <p:sp>
        <p:nvSpPr>
          <p:cNvPr id="442" name="Google Shape;442;p47"/>
          <p:cNvSpPr txBox="1"/>
          <p:nvPr/>
        </p:nvSpPr>
        <p:spPr>
          <a:xfrm>
            <a:off x="6458967" y="2762767"/>
            <a:ext cx="4926400"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2.03x</a:t>
            </a:r>
            <a:r>
              <a:rPr lang="en" sz="3200">
                <a:solidFill>
                  <a:srgbClr val="980000"/>
                </a:solidFill>
              </a:rPr>
              <a:t> mean RCT improvement.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2.49x</a:t>
            </a:r>
            <a:r>
              <a:rPr lang="en" sz="3200">
                <a:solidFill>
                  <a:srgbClr val="980000"/>
                </a:solidFill>
              </a:rPr>
              <a:t> max RCT improvement.</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 </a:t>
            </a:r>
            <a:endParaRPr sz="3200" b="1">
              <a:solidFill>
                <a:schemeClr val="dk1"/>
              </a:solidFill>
            </a:endParaRPr>
          </a:p>
        </p:txBody>
      </p:sp>
      <p:sp>
        <p:nvSpPr>
          <p:cNvPr id="445" name="Google Shape;445;p47"/>
          <p:cNvSpPr txBox="1"/>
          <p:nvPr/>
        </p:nvSpPr>
        <p:spPr>
          <a:xfrm>
            <a:off x="155800" y="5670434"/>
            <a:ext cx="61508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err="1">
                <a:solidFill>
                  <a:schemeClr val="dk1"/>
                </a:solidFill>
              </a:rPr>
              <a:t>Setting</a:t>
            </a:r>
            <a:r>
              <a:rPr lang="en" sz="1467" i="1">
                <a:solidFill>
                  <a:schemeClr val="dk1"/>
                </a:solidFill>
              </a:rPr>
              <a:t>: Similar to previous slide, but with modification to include more requests to show more details:  100 &lt;src, dst&gt; pipes, one request per pipe, each request 5K transfers, file size = 100MB.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92E37AB6-D6EB-CB6C-1644-4F382F40C266}"/>
              </a:ext>
            </a:extLst>
          </p:cNvPr>
          <p:cNvPicPr>
            <a:picLocks noChangeAspect="1"/>
          </p:cNvPicPr>
          <p:nvPr/>
        </p:nvPicPr>
        <p:blipFill>
          <a:blip r:embed="rId3"/>
          <a:stretch>
            <a:fillRect/>
          </a:stretch>
        </p:blipFill>
        <p:spPr>
          <a:xfrm>
            <a:off x="415601" y="993467"/>
            <a:ext cx="5695959" cy="3864219"/>
          </a:xfrm>
          <a:prstGeom prst="rect">
            <a:avLst/>
          </a:prstGeom>
        </p:spPr>
      </p:pic>
      <p:sp>
        <p:nvSpPr>
          <p:cNvPr id="8" name="TextBox 7">
            <a:extLst>
              <a:ext uri="{FF2B5EF4-FFF2-40B4-BE49-F238E27FC236}">
                <a16:creationId xmlns:a16="http://schemas.microsoft.com/office/drawing/2014/main" id="{A61BAF6C-18DD-7C4E-A035-F28B7AA81391}"/>
              </a:ext>
            </a:extLst>
          </p:cNvPr>
          <p:cNvSpPr txBox="1"/>
          <p:nvPr/>
        </p:nvSpPr>
        <p:spPr>
          <a:xfrm>
            <a:off x="3353647" y="3926570"/>
            <a:ext cx="670376" cy="174407"/>
          </a:xfrm>
          <a:prstGeom prst="rect">
            <a:avLst/>
          </a:prstGeom>
          <a:solidFill>
            <a:schemeClr val="lt1"/>
          </a:solidFill>
        </p:spPr>
        <p:txBody>
          <a:bodyPr wrap="none" rtlCol="0">
            <a:spAutoFit/>
          </a:bodyPr>
          <a:lstStyle/>
          <a:p>
            <a:r>
              <a:rPr lang="en-US" sz="800" dirty="0"/>
              <a:t>ALTO/TCN FTS</a:t>
            </a:r>
          </a:p>
        </p:txBody>
      </p:sp>
    </p:spTree>
    <p:extLst>
      <p:ext uri="{BB962C8B-B14F-4D97-AF65-F5344CB8AC3E}">
        <p14:creationId xmlns:p14="http://schemas.microsoft.com/office/powerpoint/2010/main" val="8580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415600" y="61067"/>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From All-Arrival Workload ⇒ Dynamic Arrival Workload</a:t>
            </a:r>
            <a:endParaRPr sz="2960"/>
          </a:p>
        </p:txBody>
      </p:sp>
      <p:sp>
        <p:nvSpPr>
          <p:cNvPr id="464" name="Google Shape;464;p49"/>
          <p:cNvSpPr txBox="1"/>
          <p:nvPr/>
        </p:nvSpPr>
        <p:spPr>
          <a:xfrm>
            <a:off x="4629713" y="5345599"/>
            <a:ext cx="5553200" cy="1231066"/>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8.0x</a:t>
            </a:r>
            <a:r>
              <a:rPr lang="en" sz="3200" dirty="0">
                <a:solidFill>
                  <a:srgbClr val="980000"/>
                </a:solidFill>
              </a:rPr>
              <a:t> improvement in RCT when using </a:t>
            </a:r>
            <a:r>
              <a:rPr lang="en-US" sz="3200" dirty="0">
                <a:solidFill>
                  <a:srgbClr val="980000"/>
                </a:solidFill>
              </a:rPr>
              <a:t>ALTO/TCN</a:t>
            </a:r>
            <a:r>
              <a:rPr lang="en" sz="3200" dirty="0">
                <a:solidFill>
                  <a:srgbClr val="980000"/>
                </a:solidFill>
              </a:rPr>
              <a:t>.</a:t>
            </a:r>
            <a:endParaRPr sz="3200" dirty="0">
              <a:solidFill>
                <a:srgbClr val="980000"/>
              </a:solidFill>
            </a:endParaRPr>
          </a:p>
          <a:p>
            <a:pPr algn="ctr">
              <a:spcBef>
                <a:spcPts val="0"/>
              </a:spcBef>
              <a:spcAft>
                <a:spcPts val="0"/>
              </a:spcAft>
            </a:pPr>
            <a:r>
              <a:rPr lang="en" sz="3200" b="1" dirty="0">
                <a:solidFill>
                  <a:schemeClr val="dk1"/>
                </a:solidFill>
              </a:rPr>
              <a:t>(Global Objective, Full Zero Order)</a:t>
            </a:r>
            <a:r>
              <a:rPr lang="en" sz="3200" dirty="0"/>
              <a:t>   </a:t>
            </a:r>
            <a:endParaRPr sz="3200" dirty="0"/>
          </a:p>
        </p:txBody>
      </p:sp>
      <p:sp>
        <p:nvSpPr>
          <p:cNvPr id="465" name="Google Shape;465;p49"/>
          <p:cNvSpPr txBox="1"/>
          <p:nvPr/>
        </p:nvSpPr>
        <p:spPr>
          <a:xfrm>
            <a:off x="0" y="5378667"/>
            <a:ext cx="4000000" cy="84814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ESnet (67 nodes), selected 50 active pipes; each pipe has transfer workload arrives according to a arrival distribution (Poisson arrival, with parameter 1200 (every 200 time slot); Each replication request has N(40k, 20k) files, file size is 100MB.</a:t>
            </a:r>
            <a:endParaRPr sz="3200"/>
          </a:p>
        </p:txBody>
      </p:sp>
      <p:pic>
        <p:nvPicPr>
          <p:cNvPr id="3" name="Picture 2">
            <a:extLst>
              <a:ext uri="{FF2B5EF4-FFF2-40B4-BE49-F238E27FC236}">
                <a16:creationId xmlns:a16="http://schemas.microsoft.com/office/drawing/2014/main" id="{1E477EC9-4E72-7BD0-56E6-77ABC7B366FD}"/>
              </a:ext>
            </a:extLst>
          </p:cNvPr>
          <p:cNvPicPr>
            <a:picLocks noChangeAspect="1"/>
          </p:cNvPicPr>
          <p:nvPr/>
        </p:nvPicPr>
        <p:blipFill>
          <a:blip r:embed="rId3"/>
          <a:stretch>
            <a:fillRect/>
          </a:stretch>
        </p:blipFill>
        <p:spPr>
          <a:xfrm>
            <a:off x="270702" y="923892"/>
            <a:ext cx="11025909" cy="4120249"/>
          </a:xfrm>
          <a:prstGeom prst="rect">
            <a:avLst/>
          </a:prstGeom>
        </p:spPr>
      </p:pic>
      <p:sp>
        <p:nvSpPr>
          <p:cNvPr id="7" name="TextBox 6">
            <a:extLst>
              <a:ext uri="{FF2B5EF4-FFF2-40B4-BE49-F238E27FC236}">
                <a16:creationId xmlns:a16="http://schemas.microsoft.com/office/drawing/2014/main" id="{37475ED0-23FD-8741-BFF3-68DC5A2066FF}"/>
              </a:ext>
            </a:extLst>
          </p:cNvPr>
          <p:cNvSpPr txBox="1"/>
          <p:nvPr/>
        </p:nvSpPr>
        <p:spPr>
          <a:xfrm>
            <a:off x="9959026" y="2949545"/>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8" name="TextBox 7">
            <a:extLst>
              <a:ext uri="{FF2B5EF4-FFF2-40B4-BE49-F238E27FC236}">
                <a16:creationId xmlns:a16="http://schemas.microsoft.com/office/drawing/2014/main" id="{F6238E2A-3860-2D41-B713-EFC6798CCD7E}"/>
              </a:ext>
            </a:extLst>
          </p:cNvPr>
          <p:cNvSpPr txBox="1"/>
          <p:nvPr/>
        </p:nvSpPr>
        <p:spPr>
          <a:xfrm>
            <a:off x="5519256" y="964871"/>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9" name="TextBox 8">
            <a:extLst>
              <a:ext uri="{FF2B5EF4-FFF2-40B4-BE49-F238E27FC236}">
                <a16:creationId xmlns:a16="http://schemas.microsoft.com/office/drawing/2014/main" id="{3D3364E8-B998-C446-89E0-C116F6FB1736}"/>
              </a:ext>
            </a:extLst>
          </p:cNvPr>
          <p:cNvSpPr txBox="1"/>
          <p:nvPr/>
        </p:nvSpPr>
        <p:spPr>
          <a:xfrm>
            <a:off x="1895064" y="1490961"/>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
        <p:nvSpPr>
          <p:cNvPr id="12" name="TextBox 11">
            <a:extLst>
              <a:ext uri="{FF2B5EF4-FFF2-40B4-BE49-F238E27FC236}">
                <a16:creationId xmlns:a16="http://schemas.microsoft.com/office/drawing/2014/main" id="{32D6EA48-0089-A042-9E3F-7BFEE227FDD2}"/>
              </a:ext>
            </a:extLst>
          </p:cNvPr>
          <p:cNvSpPr txBox="1"/>
          <p:nvPr/>
        </p:nvSpPr>
        <p:spPr>
          <a:xfrm>
            <a:off x="1705782" y="1627356"/>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Tree>
    <p:extLst>
      <p:ext uri="{BB962C8B-B14F-4D97-AF65-F5344CB8AC3E}">
        <p14:creationId xmlns:p14="http://schemas.microsoft.com/office/powerpoint/2010/main" val="66223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r>
              <a:rPr lang="en-US" sz="3288" dirty="0"/>
              <a:t>ALTO/TCN</a:t>
            </a:r>
            <a:r>
              <a:rPr lang="en" sz="3288" dirty="0"/>
              <a:t> Zero-order vs First-order</a:t>
            </a:r>
            <a:r>
              <a:rPr lang="en" dirty="0"/>
              <a:t> </a:t>
            </a:r>
            <a:endParaRPr dirty="0"/>
          </a:p>
        </p:txBody>
      </p:sp>
      <p:pic>
        <p:nvPicPr>
          <p:cNvPr id="452" name="Google Shape;452;p48"/>
          <p:cNvPicPr preferRelativeResize="0"/>
          <p:nvPr/>
        </p:nvPicPr>
        <p:blipFill>
          <a:blip r:embed="rId3">
            <a:alphaModFix/>
          </a:blip>
          <a:stretch>
            <a:fillRect/>
          </a:stretch>
        </p:blipFill>
        <p:spPr>
          <a:xfrm>
            <a:off x="783600" y="1453568"/>
            <a:ext cx="5416867" cy="2644633"/>
          </a:xfrm>
          <a:prstGeom prst="rect">
            <a:avLst/>
          </a:prstGeom>
          <a:noFill/>
          <a:ln>
            <a:noFill/>
          </a:ln>
        </p:spPr>
      </p:pic>
      <p:pic>
        <p:nvPicPr>
          <p:cNvPr id="453" name="Google Shape;453;p48"/>
          <p:cNvPicPr preferRelativeResize="0"/>
          <p:nvPr/>
        </p:nvPicPr>
        <p:blipFill>
          <a:blip r:embed="rId4">
            <a:alphaModFix/>
          </a:blip>
          <a:stretch>
            <a:fillRect/>
          </a:stretch>
        </p:blipFill>
        <p:spPr>
          <a:xfrm>
            <a:off x="6427368" y="1255501"/>
            <a:ext cx="5127601" cy="2842700"/>
          </a:xfrm>
          <a:prstGeom prst="rect">
            <a:avLst/>
          </a:prstGeom>
          <a:noFill/>
          <a:ln>
            <a:noFill/>
          </a:ln>
        </p:spPr>
      </p:pic>
      <p:sp>
        <p:nvSpPr>
          <p:cNvPr id="454" name="Google Shape;454;p48"/>
          <p:cNvSpPr txBox="1"/>
          <p:nvPr/>
        </p:nvSpPr>
        <p:spPr>
          <a:xfrm>
            <a:off x="864400" y="4098200"/>
            <a:ext cx="10463200" cy="123106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2.97x</a:t>
            </a:r>
            <a:r>
              <a:rPr lang="en" sz="3200" dirty="0">
                <a:solidFill>
                  <a:srgbClr val="980000"/>
                </a:solidFill>
              </a:rPr>
              <a:t> improvement in convergence speed (# transient slots) with using first-order gradients.</a:t>
            </a:r>
            <a:endParaRPr sz="3200" dirty="0">
              <a:solidFill>
                <a:srgbClr val="980000"/>
              </a:solidFill>
            </a:endParaRPr>
          </a:p>
          <a:p>
            <a:pPr algn="ctr">
              <a:spcBef>
                <a:spcPts val="0"/>
              </a:spcBef>
              <a:spcAft>
                <a:spcPts val="0"/>
              </a:spcAft>
            </a:pPr>
            <a:r>
              <a:rPr lang="en" sz="3200" b="1" dirty="0"/>
              <a:t>First-order integrated </a:t>
            </a:r>
            <a:r>
              <a:rPr lang="en-US" sz="3200" b="1" dirty="0"/>
              <a:t>ALTO/TCN</a:t>
            </a:r>
            <a:r>
              <a:rPr lang="en" sz="3200" b="1" dirty="0"/>
              <a:t> vs Full Zero-order </a:t>
            </a:r>
            <a:r>
              <a:rPr lang="en-US" sz="3200" b="1" dirty="0"/>
              <a:t>ALTO/TCN</a:t>
            </a:r>
            <a:r>
              <a:rPr lang="en" sz="3200" dirty="0"/>
              <a:t> </a:t>
            </a:r>
            <a:endParaRPr sz="3200" dirty="0">
              <a:highlight>
                <a:schemeClr val="lt2"/>
              </a:highlight>
            </a:endParaRPr>
          </a:p>
        </p:txBody>
      </p:sp>
      <p:sp>
        <p:nvSpPr>
          <p:cNvPr id="457" name="Google Shape;457;p48"/>
          <p:cNvSpPr txBox="1"/>
          <p:nvPr/>
        </p:nvSpPr>
        <p:spPr>
          <a:xfrm>
            <a:off x="155800" y="5670433"/>
            <a:ext cx="6150800" cy="39667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dirty="0">
                <a:solidFill>
                  <a:schemeClr val="dk1"/>
                </a:solidFill>
              </a:rPr>
              <a:t>Setting:</a:t>
            </a:r>
            <a:r>
              <a:rPr lang="en-US" sz="1467" i="1" dirty="0">
                <a:solidFill>
                  <a:schemeClr val="dk1"/>
                </a:solidFill>
              </a:rPr>
              <a:t>ALTO/TCN</a:t>
            </a:r>
            <a:r>
              <a:rPr lang="en" sz="1467" i="1" dirty="0">
                <a:solidFill>
                  <a:schemeClr val="dk1"/>
                </a:solidFill>
              </a:rPr>
              <a:t>ology </a:t>
            </a:r>
            <a:r>
              <a:rPr lang="en" sz="1467" i="1" dirty="0" err="1">
                <a:solidFill>
                  <a:schemeClr val="dk1"/>
                </a:solidFill>
              </a:rPr>
              <a:t>ESnet</a:t>
            </a:r>
            <a:r>
              <a:rPr lang="en" sz="1467" i="1" dirty="0">
                <a:solidFill>
                  <a:schemeClr val="dk1"/>
                </a:solidFill>
              </a:rPr>
              <a:t>, selected 10 pipes, infinite backlog.</a:t>
            </a:r>
            <a:endParaRPr sz="1467" i="1" dirty="0">
              <a:solidFill>
                <a:schemeClr val="dk1"/>
              </a:solidFill>
            </a:endParaRPr>
          </a:p>
        </p:txBody>
      </p:sp>
      <p:sp>
        <p:nvSpPr>
          <p:cNvPr id="9" name="TextBox 8">
            <a:extLst>
              <a:ext uri="{FF2B5EF4-FFF2-40B4-BE49-F238E27FC236}">
                <a16:creationId xmlns:a16="http://schemas.microsoft.com/office/drawing/2014/main" id="{C6A2AB43-F8EB-C74E-A5B8-C63A978AFCB4}"/>
              </a:ext>
            </a:extLst>
          </p:cNvPr>
          <p:cNvSpPr txBox="1"/>
          <p:nvPr/>
        </p:nvSpPr>
        <p:spPr>
          <a:xfrm>
            <a:off x="8033360" y="1307247"/>
            <a:ext cx="340241" cy="219034"/>
          </a:xfrm>
          <a:prstGeom prst="rect">
            <a:avLst/>
          </a:prstGeom>
          <a:solidFill>
            <a:schemeClr val="bg1"/>
          </a:solidFill>
        </p:spPr>
        <p:txBody>
          <a:bodyPr wrap="square" lIns="0" tIns="0" rIns="0" bIns="0" rtlCol="0">
            <a:spAutoFit/>
          </a:bodyPr>
          <a:lstStyle/>
          <a:p>
            <a:r>
              <a:rPr lang="en-US" sz="1067" dirty="0"/>
              <a:t>ALTO/TCN</a:t>
            </a:r>
          </a:p>
        </p:txBody>
      </p:sp>
    </p:spTree>
    <p:extLst>
      <p:ext uri="{BB962C8B-B14F-4D97-AF65-F5344CB8AC3E}">
        <p14:creationId xmlns:p14="http://schemas.microsoft.com/office/powerpoint/2010/main" val="3006951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4DE5-CC92-7B4F-AA1F-39720BB6E182}"/>
              </a:ext>
            </a:extLst>
          </p:cNvPr>
          <p:cNvSpPr>
            <a:spLocks noGrp="1"/>
          </p:cNvSpPr>
          <p:nvPr>
            <p:ph type="title"/>
          </p:nvPr>
        </p:nvSpPr>
        <p:spPr/>
        <p:txBody>
          <a:bodyPr/>
          <a:lstStyle/>
          <a:p>
            <a:r>
              <a:rPr lang="en-US" sz="4000" dirty="0"/>
              <a:t>General Context: Exa-Scale Data Systems</a:t>
            </a:r>
          </a:p>
        </p:txBody>
      </p:sp>
      <p:sp>
        <p:nvSpPr>
          <p:cNvPr id="3" name="Content Placeholder 2">
            <a:extLst>
              <a:ext uri="{FF2B5EF4-FFF2-40B4-BE49-F238E27FC236}">
                <a16:creationId xmlns:a16="http://schemas.microsoft.com/office/drawing/2014/main" id="{FC44806D-B1E8-1347-926B-A9B67B559728}"/>
              </a:ext>
            </a:extLst>
          </p:cNvPr>
          <p:cNvSpPr>
            <a:spLocks noGrp="1"/>
          </p:cNvSpPr>
          <p:nvPr>
            <p:ph idx="1"/>
          </p:nvPr>
        </p:nvSpPr>
        <p:spPr>
          <a:xfrm>
            <a:off x="167217" y="5675940"/>
            <a:ext cx="11808883" cy="648660"/>
          </a:xfrm>
        </p:spPr>
        <p:txBody>
          <a:bodyPr/>
          <a:lstStyle/>
          <a:p>
            <a:r>
              <a:rPr lang="en-US" sz="2800" dirty="0"/>
              <a:t>Collect, distribute, and process data from scientific instruments (aka large IoT)</a:t>
            </a:r>
          </a:p>
        </p:txBody>
      </p:sp>
      <p:pic>
        <p:nvPicPr>
          <p:cNvPr id="4" name="object 3">
            <a:extLst>
              <a:ext uri="{FF2B5EF4-FFF2-40B4-BE49-F238E27FC236}">
                <a16:creationId xmlns:a16="http://schemas.microsoft.com/office/drawing/2014/main" id="{8FE5D31D-17B6-C042-A61F-159B16B72ED2}"/>
              </a:ext>
            </a:extLst>
          </p:cNvPr>
          <p:cNvPicPr/>
          <p:nvPr/>
        </p:nvPicPr>
        <p:blipFill>
          <a:blip r:embed="rId2" cstate="print"/>
          <a:stretch>
            <a:fillRect/>
          </a:stretch>
        </p:blipFill>
        <p:spPr>
          <a:xfrm>
            <a:off x="1217934" y="990600"/>
            <a:ext cx="2618232" cy="1743455"/>
          </a:xfrm>
          <a:prstGeom prst="rect">
            <a:avLst/>
          </a:prstGeom>
        </p:spPr>
      </p:pic>
      <p:pic>
        <p:nvPicPr>
          <p:cNvPr id="5" name="object 4">
            <a:extLst>
              <a:ext uri="{FF2B5EF4-FFF2-40B4-BE49-F238E27FC236}">
                <a16:creationId xmlns:a16="http://schemas.microsoft.com/office/drawing/2014/main" id="{7A9E3ACE-B1DD-1B45-BFD1-486839A34C81}"/>
              </a:ext>
            </a:extLst>
          </p:cNvPr>
          <p:cNvPicPr/>
          <p:nvPr/>
        </p:nvPicPr>
        <p:blipFill>
          <a:blip r:embed="rId3" cstate="print"/>
          <a:stretch>
            <a:fillRect/>
          </a:stretch>
        </p:blipFill>
        <p:spPr>
          <a:xfrm>
            <a:off x="4246896" y="990600"/>
            <a:ext cx="2371344" cy="1933955"/>
          </a:xfrm>
          <a:prstGeom prst="rect">
            <a:avLst/>
          </a:prstGeom>
        </p:spPr>
      </p:pic>
      <p:pic>
        <p:nvPicPr>
          <p:cNvPr id="6" name="object 5">
            <a:extLst>
              <a:ext uri="{FF2B5EF4-FFF2-40B4-BE49-F238E27FC236}">
                <a16:creationId xmlns:a16="http://schemas.microsoft.com/office/drawing/2014/main" id="{ED6850DC-1732-7945-9B14-814061C734F2}"/>
              </a:ext>
            </a:extLst>
          </p:cNvPr>
          <p:cNvPicPr/>
          <p:nvPr/>
        </p:nvPicPr>
        <p:blipFill>
          <a:blip r:embed="rId4" cstate="print"/>
          <a:stretch>
            <a:fillRect/>
          </a:stretch>
        </p:blipFill>
        <p:spPr>
          <a:xfrm>
            <a:off x="7193792" y="990600"/>
            <a:ext cx="2916936" cy="1920239"/>
          </a:xfrm>
          <a:prstGeom prst="rect">
            <a:avLst/>
          </a:prstGeom>
        </p:spPr>
      </p:pic>
      <p:pic>
        <p:nvPicPr>
          <p:cNvPr id="7" name="object 6">
            <a:extLst>
              <a:ext uri="{FF2B5EF4-FFF2-40B4-BE49-F238E27FC236}">
                <a16:creationId xmlns:a16="http://schemas.microsoft.com/office/drawing/2014/main" id="{CDC0EF62-664A-1046-90DD-3821035BD748}"/>
              </a:ext>
            </a:extLst>
          </p:cNvPr>
          <p:cNvPicPr/>
          <p:nvPr/>
        </p:nvPicPr>
        <p:blipFill>
          <a:blip r:embed="rId5" cstate="print"/>
          <a:stretch>
            <a:fillRect/>
          </a:stretch>
        </p:blipFill>
        <p:spPr>
          <a:xfrm>
            <a:off x="1216817" y="3436619"/>
            <a:ext cx="2781300" cy="1648968"/>
          </a:xfrm>
          <a:prstGeom prst="rect">
            <a:avLst/>
          </a:prstGeom>
        </p:spPr>
      </p:pic>
      <p:grpSp>
        <p:nvGrpSpPr>
          <p:cNvPr id="8" name="object 7">
            <a:extLst>
              <a:ext uri="{FF2B5EF4-FFF2-40B4-BE49-F238E27FC236}">
                <a16:creationId xmlns:a16="http://schemas.microsoft.com/office/drawing/2014/main" id="{57206E61-525D-A942-82FB-CC76993543D6}"/>
              </a:ext>
            </a:extLst>
          </p:cNvPr>
          <p:cNvGrpSpPr/>
          <p:nvPr/>
        </p:nvGrpSpPr>
        <p:grpSpPr>
          <a:xfrm>
            <a:off x="4152981" y="3418083"/>
            <a:ext cx="6126835" cy="1772412"/>
            <a:chOff x="3343655" y="3709415"/>
            <a:chExt cx="6126835" cy="1772412"/>
          </a:xfrm>
        </p:grpSpPr>
        <p:pic>
          <p:nvPicPr>
            <p:cNvPr id="9" name="object 8">
              <a:extLst>
                <a:ext uri="{FF2B5EF4-FFF2-40B4-BE49-F238E27FC236}">
                  <a16:creationId xmlns:a16="http://schemas.microsoft.com/office/drawing/2014/main" id="{E0DA7A10-9A36-F142-BF29-19B5C48E907C}"/>
                </a:ext>
              </a:extLst>
            </p:cNvPr>
            <p:cNvPicPr/>
            <p:nvPr/>
          </p:nvPicPr>
          <p:blipFill>
            <a:blip r:embed="rId6" cstate="print"/>
            <a:stretch>
              <a:fillRect/>
            </a:stretch>
          </p:blipFill>
          <p:spPr>
            <a:xfrm>
              <a:off x="3343655" y="3709415"/>
              <a:ext cx="2570988" cy="1772412"/>
            </a:xfrm>
            <a:prstGeom prst="rect">
              <a:avLst/>
            </a:prstGeom>
          </p:spPr>
        </p:pic>
        <p:pic>
          <p:nvPicPr>
            <p:cNvPr id="10" name="object 9">
              <a:extLst>
                <a:ext uri="{FF2B5EF4-FFF2-40B4-BE49-F238E27FC236}">
                  <a16:creationId xmlns:a16="http://schemas.microsoft.com/office/drawing/2014/main" id="{53013CDC-969C-5348-8400-0C20A2A22288}"/>
                </a:ext>
              </a:extLst>
            </p:cNvPr>
            <p:cNvPicPr/>
            <p:nvPr/>
          </p:nvPicPr>
          <p:blipFill>
            <a:blip r:embed="rId7" cstate="print"/>
            <a:stretch>
              <a:fillRect/>
            </a:stretch>
          </p:blipFill>
          <p:spPr>
            <a:xfrm>
              <a:off x="6241135" y="3930793"/>
              <a:ext cx="3229355" cy="1420368"/>
            </a:xfrm>
            <a:prstGeom prst="rect">
              <a:avLst/>
            </a:prstGeom>
          </p:spPr>
        </p:pic>
      </p:grpSp>
      <p:sp>
        <p:nvSpPr>
          <p:cNvPr id="11" name="object 10">
            <a:extLst>
              <a:ext uri="{FF2B5EF4-FFF2-40B4-BE49-F238E27FC236}">
                <a16:creationId xmlns:a16="http://schemas.microsoft.com/office/drawing/2014/main" id="{7CD480A4-CF20-D24A-ADA7-63EA0F17D15E}"/>
              </a:ext>
            </a:extLst>
          </p:cNvPr>
          <p:cNvSpPr txBox="1"/>
          <p:nvPr/>
        </p:nvSpPr>
        <p:spPr>
          <a:xfrm>
            <a:off x="1047034" y="5252720"/>
            <a:ext cx="3002915" cy="197490"/>
          </a:xfrm>
          <a:prstGeom prst="rect">
            <a:avLst/>
          </a:prstGeom>
        </p:spPr>
        <p:txBody>
          <a:bodyPr vert="horz" wrap="square" lIns="0" tIns="12700" rIns="0" bIns="0" rtlCol="0">
            <a:spAutoFit/>
          </a:bodyPr>
          <a:lstStyle/>
          <a:p>
            <a:pPr marL="12700">
              <a:lnSpc>
                <a:spcPct val="100000"/>
              </a:lnSpc>
              <a:spcBef>
                <a:spcPts val="100"/>
              </a:spcBef>
            </a:pPr>
            <a:r>
              <a:rPr sz="1200" b="1" spc="-20" baseline="0" dirty="0">
                <a:latin typeface="Arial"/>
                <a:cs typeface="Arial"/>
              </a:rPr>
              <a:t>KSTAR</a:t>
            </a:r>
            <a:r>
              <a:rPr sz="1200" b="1" spc="-35" baseline="0" dirty="0">
                <a:latin typeface="Arial"/>
                <a:cs typeface="Arial"/>
              </a:rPr>
              <a:t> </a:t>
            </a:r>
            <a:r>
              <a:rPr sz="1200" b="1" baseline="0" dirty="0">
                <a:latin typeface="Arial"/>
                <a:cs typeface="Arial"/>
              </a:rPr>
              <a:t>Korea</a:t>
            </a:r>
            <a:r>
              <a:rPr sz="1200" b="1" spc="-55" baseline="0" dirty="0">
                <a:latin typeface="Arial"/>
                <a:cs typeface="Arial"/>
              </a:rPr>
              <a:t> </a:t>
            </a:r>
            <a:r>
              <a:rPr sz="1200" b="1" baseline="0" dirty="0">
                <a:latin typeface="Arial"/>
                <a:cs typeface="Arial"/>
              </a:rPr>
              <a:t>Superconducting</a:t>
            </a:r>
            <a:r>
              <a:rPr sz="1200" b="1" spc="-45" baseline="0" dirty="0">
                <a:latin typeface="Arial"/>
                <a:cs typeface="Arial"/>
              </a:rPr>
              <a:t> </a:t>
            </a:r>
            <a:r>
              <a:rPr sz="1200" b="1" spc="-10" baseline="0" dirty="0">
                <a:latin typeface="Arial"/>
                <a:cs typeface="Arial"/>
              </a:rPr>
              <a:t>Tokamak</a:t>
            </a:r>
            <a:endParaRPr sz="1200" baseline="0" dirty="0">
              <a:latin typeface="Arial"/>
              <a:cs typeface="Arial"/>
            </a:endParaRPr>
          </a:p>
        </p:txBody>
      </p:sp>
      <p:sp>
        <p:nvSpPr>
          <p:cNvPr id="12" name="object 11">
            <a:extLst>
              <a:ext uri="{FF2B5EF4-FFF2-40B4-BE49-F238E27FC236}">
                <a16:creationId xmlns:a16="http://schemas.microsoft.com/office/drawing/2014/main" id="{E0CD86B0-F569-A949-BCF4-A34DC468AC39}"/>
              </a:ext>
            </a:extLst>
          </p:cNvPr>
          <p:cNvSpPr txBox="1"/>
          <p:nvPr/>
        </p:nvSpPr>
        <p:spPr>
          <a:xfrm>
            <a:off x="1216817" y="2866135"/>
            <a:ext cx="2090420" cy="258404"/>
          </a:xfrm>
          <a:prstGeom prst="rect">
            <a:avLst/>
          </a:prstGeom>
        </p:spPr>
        <p:txBody>
          <a:bodyPr vert="horz" wrap="square" lIns="0" tIns="12065" rIns="0" bIns="0" rtlCol="0">
            <a:spAutoFit/>
          </a:bodyPr>
          <a:lstStyle/>
          <a:p>
            <a:pPr marL="12700">
              <a:lnSpc>
                <a:spcPct val="100000"/>
              </a:lnSpc>
              <a:spcBef>
                <a:spcPts val="95"/>
              </a:spcBef>
            </a:pPr>
            <a:r>
              <a:rPr sz="1600" b="1" baseline="0" dirty="0">
                <a:latin typeface="Arial"/>
                <a:cs typeface="Arial"/>
              </a:rPr>
              <a:t>High</a:t>
            </a:r>
            <a:r>
              <a:rPr sz="1600" b="1" spc="-70" baseline="0" dirty="0">
                <a:latin typeface="Arial"/>
                <a:cs typeface="Arial"/>
              </a:rPr>
              <a:t> </a:t>
            </a:r>
            <a:r>
              <a:rPr sz="1600" b="1" baseline="0" dirty="0">
                <a:latin typeface="Arial"/>
                <a:cs typeface="Arial"/>
              </a:rPr>
              <a:t>Luminosity</a:t>
            </a:r>
            <a:r>
              <a:rPr sz="1600" b="1" spc="-45" baseline="0" dirty="0">
                <a:latin typeface="Arial"/>
                <a:cs typeface="Arial"/>
              </a:rPr>
              <a:t> </a:t>
            </a:r>
            <a:r>
              <a:rPr sz="1600" b="1" spc="-25" baseline="0" dirty="0">
                <a:latin typeface="Arial"/>
                <a:cs typeface="Arial"/>
              </a:rPr>
              <a:t>LHC</a:t>
            </a:r>
            <a:endParaRPr sz="1600" baseline="0">
              <a:latin typeface="Arial"/>
              <a:cs typeface="Arial"/>
            </a:endParaRPr>
          </a:p>
        </p:txBody>
      </p:sp>
      <p:sp>
        <p:nvSpPr>
          <p:cNvPr id="13" name="object 12">
            <a:extLst>
              <a:ext uri="{FF2B5EF4-FFF2-40B4-BE49-F238E27FC236}">
                <a16:creationId xmlns:a16="http://schemas.microsoft.com/office/drawing/2014/main" id="{E994DD37-A39B-FD4F-A4B6-128EFDB183A4}"/>
              </a:ext>
            </a:extLst>
          </p:cNvPr>
          <p:cNvSpPr txBox="1"/>
          <p:nvPr/>
        </p:nvSpPr>
        <p:spPr>
          <a:xfrm>
            <a:off x="4024318" y="2928366"/>
            <a:ext cx="2759710" cy="228909"/>
          </a:xfrm>
          <a:prstGeom prst="rect">
            <a:avLst/>
          </a:prstGeom>
        </p:spPr>
        <p:txBody>
          <a:bodyPr vert="horz" wrap="square" lIns="0" tIns="13335" rIns="0" bIns="0" rtlCol="0">
            <a:spAutoFit/>
          </a:bodyPr>
          <a:lstStyle/>
          <a:p>
            <a:pPr marL="12700">
              <a:lnSpc>
                <a:spcPct val="100000"/>
              </a:lnSpc>
              <a:spcBef>
                <a:spcPts val="105"/>
              </a:spcBef>
            </a:pPr>
            <a:r>
              <a:rPr sz="1400" b="1" spc="-10" baseline="0" dirty="0">
                <a:latin typeface="Arial"/>
                <a:cs typeface="Arial"/>
              </a:rPr>
              <a:t>SKA</a:t>
            </a:r>
            <a:r>
              <a:rPr sz="1400" b="1" spc="-110" baseline="0" dirty="0">
                <a:latin typeface="Arial"/>
                <a:cs typeface="Arial"/>
              </a:rPr>
              <a:t> </a:t>
            </a:r>
            <a:r>
              <a:rPr sz="1400" b="1" baseline="0" dirty="0">
                <a:latin typeface="Arial"/>
                <a:cs typeface="Arial"/>
              </a:rPr>
              <a:t>Australia</a:t>
            </a:r>
            <a:r>
              <a:rPr sz="1400" b="1" spc="10" baseline="0" dirty="0">
                <a:latin typeface="Arial"/>
                <a:cs typeface="Arial"/>
              </a:rPr>
              <a:t> </a:t>
            </a:r>
            <a:r>
              <a:rPr sz="1400" b="1" spc="-20" baseline="0" dirty="0">
                <a:latin typeface="Arial"/>
                <a:cs typeface="Arial"/>
              </a:rPr>
              <a:t>Telescope</a:t>
            </a:r>
            <a:r>
              <a:rPr sz="1400" b="1" spc="-40" baseline="0" dirty="0">
                <a:latin typeface="Arial"/>
                <a:cs typeface="Arial"/>
              </a:rPr>
              <a:t> </a:t>
            </a:r>
            <a:r>
              <a:rPr sz="1400" b="1" spc="-10" baseline="0" dirty="0">
                <a:latin typeface="Arial"/>
                <a:cs typeface="Arial"/>
              </a:rPr>
              <a:t>Facility</a:t>
            </a:r>
            <a:endParaRPr sz="1400" baseline="0" dirty="0">
              <a:latin typeface="Arial"/>
              <a:cs typeface="Arial"/>
            </a:endParaRPr>
          </a:p>
        </p:txBody>
      </p:sp>
      <p:sp>
        <p:nvSpPr>
          <p:cNvPr id="14" name="object 13">
            <a:extLst>
              <a:ext uri="{FF2B5EF4-FFF2-40B4-BE49-F238E27FC236}">
                <a16:creationId xmlns:a16="http://schemas.microsoft.com/office/drawing/2014/main" id="{2F49EF6B-934D-E741-8A4D-3D48C812045F}"/>
              </a:ext>
            </a:extLst>
          </p:cNvPr>
          <p:cNvSpPr txBox="1"/>
          <p:nvPr/>
        </p:nvSpPr>
        <p:spPr>
          <a:xfrm>
            <a:off x="7485130" y="2944814"/>
            <a:ext cx="2334260" cy="258404"/>
          </a:xfrm>
          <a:prstGeom prst="rect">
            <a:avLst/>
          </a:prstGeom>
        </p:spPr>
        <p:txBody>
          <a:bodyPr vert="horz" wrap="square" lIns="0" tIns="12065" rIns="0" bIns="0" rtlCol="0">
            <a:spAutoFit/>
          </a:bodyPr>
          <a:lstStyle/>
          <a:p>
            <a:pPr marL="12700">
              <a:lnSpc>
                <a:spcPct val="100000"/>
              </a:lnSpc>
              <a:spcBef>
                <a:spcPts val="95"/>
              </a:spcBef>
            </a:pPr>
            <a:r>
              <a:rPr sz="1600" b="1" spc="-10" baseline="0" dirty="0">
                <a:latin typeface="Arial"/>
                <a:cs typeface="Arial"/>
              </a:rPr>
              <a:t>Vera</a:t>
            </a:r>
            <a:r>
              <a:rPr sz="1600" b="1" spc="-75" baseline="0" dirty="0">
                <a:latin typeface="Arial"/>
                <a:cs typeface="Arial"/>
              </a:rPr>
              <a:t> </a:t>
            </a:r>
            <a:r>
              <a:rPr sz="1600" b="1" baseline="0" dirty="0">
                <a:latin typeface="Arial"/>
                <a:cs typeface="Arial"/>
              </a:rPr>
              <a:t>Rubin</a:t>
            </a:r>
            <a:r>
              <a:rPr sz="1600" b="1" spc="-55" baseline="0" dirty="0">
                <a:latin typeface="Arial"/>
                <a:cs typeface="Arial"/>
              </a:rPr>
              <a:t> </a:t>
            </a:r>
            <a:r>
              <a:rPr sz="1600" b="1" spc="-10" baseline="0" dirty="0">
                <a:latin typeface="Arial"/>
                <a:cs typeface="Arial"/>
              </a:rPr>
              <a:t>Observatory</a:t>
            </a:r>
            <a:endParaRPr sz="1600" baseline="0" dirty="0">
              <a:latin typeface="Arial"/>
              <a:cs typeface="Arial"/>
            </a:endParaRPr>
          </a:p>
        </p:txBody>
      </p:sp>
      <p:sp>
        <p:nvSpPr>
          <p:cNvPr id="15" name="object 14">
            <a:extLst>
              <a:ext uri="{FF2B5EF4-FFF2-40B4-BE49-F238E27FC236}">
                <a16:creationId xmlns:a16="http://schemas.microsoft.com/office/drawing/2014/main" id="{1A14EBAE-57F7-ED41-8A1E-0B93237E8E59}"/>
              </a:ext>
            </a:extLst>
          </p:cNvPr>
          <p:cNvSpPr txBox="1"/>
          <p:nvPr/>
        </p:nvSpPr>
        <p:spPr>
          <a:xfrm>
            <a:off x="4030753" y="5225287"/>
            <a:ext cx="5770880" cy="258404"/>
          </a:xfrm>
          <a:prstGeom prst="rect">
            <a:avLst/>
          </a:prstGeom>
        </p:spPr>
        <p:txBody>
          <a:bodyPr vert="horz" wrap="square" lIns="0" tIns="12065" rIns="0" bIns="0" rtlCol="0">
            <a:spAutoFit/>
          </a:bodyPr>
          <a:lstStyle/>
          <a:p>
            <a:pPr marL="12700">
              <a:lnSpc>
                <a:spcPct val="100000"/>
              </a:lnSpc>
              <a:spcBef>
                <a:spcPts val="95"/>
              </a:spcBef>
              <a:tabLst>
                <a:tab pos="3302000" algn="l"/>
              </a:tabLst>
            </a:pPr>
            <a:r>
              <a:rPr sz="1400" b="1" baseline="0" dirty="0">
                <a:latin typeface="Arial"/>
                <a:cs typeface="Arial"/>
              </a:rPr>
              <a:t>Next</a:t>
            </a:r>
            <a:r>
              <a:rPr sz="1400" b="1" spc="-55" baseline="0" dirty="0">
                <a:latin typeface="Arial"/>
                <a:cs typeface="Arial"/>
              </a:rPr>
              <a:t> </a:t>
            </a:r>
            <a:r>
              <a:rPr sz="1400" b="1" baseline="0" dirty="0">
                <a:latin typeface="Arial"/>
                <a:cs typeface="Arial"/>
              </a:rPr>
              <a:t>Gen</a:t>
            </a:r>
            <a:r>
              <a:rPr sz="1400" b="1" spc="-100" baseline="0" dirty="0">
                <a:latin typeface="Arial"/>
                <a:cs typeface="Arial"/>
              </a:rPr>
              <a:t> </a:t>
            </a:r>
            <a:r>
              <a:rPr sz="1400" b="1" baseline="0" dirty="0">
                <a:latin typeface="Arial"/>
                <a:cs typeface="Arial"/>
              </a:rPr>
              <a:t>Advanced</a:t>
            </a:r>
            <a:r>
              <a:rPr sz="1400" b="1" spc="-10" baseline="0" dirty="0">
                <a:latin typeface="Arial"/>
                <a:cs typeface="Arial"/>
              </a:rPr>
              <a:t> </a:t>
            </a:r>
            <a:r>
              <a:rPr sz="1400" b="1" baseline="0" dirty="0">
                <a:latin typeface="Arial"/>
                <a:cs typeface="Arial"/>
              </a:rPr>
              <a:t>Photon</a:t>
            </a:r>
            <a:r>
              <a:rPr sz="1400" b="1" spc="-55" baseline="0" dirty="0">
                <a:latin typeface="Arial"/>
                <a:cs typeface="Arial"/>
              </a:rPr>
              <a:t> </a:t>
            </a:r>
            <a:r>
              <a:rPr sz="1400" b="1" spc="-10" baseline="0" dirty="0">
                <a:latin typeface="Arial"/>
                <a:cs typeface="Arial"/>
              </a:rPr>
              <a:t>Source</a:t>
            </a:r>
            <a:r>
              <a:rPr sz="1400" b="1" baseline="0" dirty="0">
                <a:latin typeface="Arial"/>
                <a:cs typeface="Arial"/>
              </a:rPr>
              <a:t>	</a:t>
            </a:r>
            <a:r>
              <a:rPr sz="1600" b="1" spc="-10" baseline="0" dirty="0">
                <a:latin typeface="Arial"/>
                <a:cs typeface="Arial"/>
              </a:rPr>
              <a:t>Bioinformatics/Genomics</a:t>
            </a:r>
            <a:endParaRPr sz="1600" baseline="0" dirty="0">
              <a:latin typeface="Arial"/>
              <a:cs typeface="Arial"/>
            </a:endParaRPr>
          </a:p>
        </p:txBody>
      </p:sp>
    </p:spTree>
    <p:extLst>
      <p:ext uri="{BB962C8B-B14F-4D97-AF65-F5344CB8AC3E}">
        <p14:creationId xmlns:p14="http://schemas.microsoft.com/office/powerpoint/2010/main" val="17588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lvl="0" algn="ctr">
              <a:buSzPts val="990"/>
            </a:pPr>
            <a:r>
              <a:rPr lang="en" sz="3600" dirty="0"/>
              <a:t>Overview: Related Software Stack</a:t>
            </a:r>
            <a:endParaRPr sz="4000" dirty="0"/>
          </a:p>
        </p:txBody>
      </p:sp>
      <p:sp>
        <p:nvSpPr>
          <p:cNvPr id="124" name="Google Shape;124;p20"/>
          <p:cNvSpPr/>
          <p:nvPr/>
        </p:nvSpPr>
        <p:spPr>
          <a:xfrm>
            <a:off x="1224908" y="1012977"/>
            <a:ext cx="6705231"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1224908" y="2770918"/>
            <a:ext cx="6705231"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1224907" y="3712584"/>
            <a:ext cx="6705233"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1224908" y="5451155"/>
            <a:ext cx="6742749"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1224909" y="1880967"/>
            <a:ext cx="6705229"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1240537" y="4595585"/>
            <a:ext cx="6689604"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cxnSp>
        <p:nvCxnSpPr>
          <p:cNvPr id="4" name="Straight Connector 3">
            <a:extLst>
              <a:ext uri="{FF2B5EF4-FFF2-40B4-BE49-F238E27FC236}">
                <a16:creationId xmlns:a16="http://schemas.microsoft.com/office/drawing/2014/main" id="{2CCE17C1-6281-044C-9EF1-62B2DA22E802}"/>
              </a:ext>
            </a:extLst>
          </p:cNvPr>
          <p:cNvCxnSpPr>
            <a:cxnSpLocks/>
            <a:stCxn id="128" idx="3"/>
          </p:cNvCxnSpPr>
          <p:nvPr/>
        </p:nvCxnSpPr>
        <p:spPr bwMode="auto">
          <a:xfrm>
            <a:off x="7930138" y="2188505"/>
            <a:ext cx="1393971" cy="4300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2CBE095B-38EB-8740-ABE2-2A0C66CF1780}"/>
              </a:ext>
            </a:extLst>
          </p:cNvPr>
          <p:cNvCxnSpPr/>
          <p:nvPr/>
        </p:nvCxnSpPr>
        <p:spPr bwMode="auto">
          <a:xfrm flipV="1">
            <a:off x="7930138" y="2888965"/>
            <a:ext cx="1393971" cy="3620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6CEC7F30-DE44-4E45-98E8-A9B565EAAA67}"/>
              </a:ext>
            </a:extLst>
          </p:cNvPr>
          <p:cNvSpPr txBox="1"/>
          <p:nvPr/>
        </p:nvSpPr>
        <p:spPr>
          <a:xfrm>
            <a:off x="9324107" y="2526230"/>
            <a:ext cx="1518364" cy="461665"/>
          </a:xfrm>
          <a:prstGeom prst="rect">
            <a:avLst/>
          </a:prstGeom>
          <a:noFill/>
        </p:spPr>
        <p:txBody>
          <a:bodyPr wrap="none" rtlCol="0">
            <a:spAutoFit/>
          </a:bodyPr>
          <a:lstStyle/>
          <a:p>
            <a:r>
              <a:rPr lang="en-US" baseline="0" dirty="0"/>
              <a:t>Our focus</a:t>
            </a:r>
          </a:p>
        </p:txBody>
      </p:sp>
      <p:sp>
        <p:nvSpPr>
          <p:cNvPr id="12" name="Google Shape;142;p21">
            <a:extLst>
              <a:ext uri="{FF2B5EF4-FFF2-40B4-BE49-F238E27FC236}">
                <a16:creationId xmlns:a16="http://schemas.microsoft.com/office/drawing/2014/main" id="{2C4BEFEB-DDAC-4647-B0A3-4046B85C030E}"/>
              </a:ext>
            </a:extLst>
          </p:cNvPr>
          <p:cNvSpPr txBox="1"/>
          <p:nvPr/>
        </p:nvSpPr>
        <p:spPr>
          <a:xfrm>
            <a:off x="8715230" y="3258351"/>
            <a:ext cx="2736120" cy="1077178"/>
          </a:xfrm>
          <a:prstGeom prst="rect">
            <a:avLst/>
          </a:prstGeom>
          <a:solidFill>
            <a:schemeClr val="accent3">
              <a:lumMod val="5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1" baseline="0" dirty="0">
                <a:solidFill>
                  <a:schemeClr val="bg1"/>
                </a:solidFill>
              </a:rPr>
              <a:t>High-level goals:</a:t>
            </a:r>
          </a:p>
          <a:p>
            <a:pPr marL="285750" indent="-285750">
              <a:buClr>
                <a:schemeClr val="dk1"/>
              </a:buClr>
              <a:buSzPts val="1100"/>
              <a:buFontTx/>
              <a:buChar char="-"/>
            </a:pPr>
            <a:r>
              <a:rPr lang="en" sz="1800" b="1" baseline="0" dirty="0">
                <a:solidFill>
                  <a:schemeClr val="bg1"/>
                </a:solidFill>
              </a:rPr>
              <a:t>Efficiency</a:t>
            </a:r>
          </a:p>
          <a:p>
            <a:pPr marL="285750" indent="-285750">
              <a:buClr>
                <a:schemeClr val="dk1"/>
              </a:buClr>
              <a:buSzPts val="1100"/>
              <a:buFontTx/>
              <a:buChar char="-"/>
            </a:pPr>
            <a:r>
              <a:rPr lang="en" sz="1800" b="1" baseline="0" dirty="0">
                <a:solidFill>
                  <a:schemeClr val="bg1"/>
                </a:solidFill>
              </a:rPr>
              <a:t>Fairness</a:t>
            </a:r>
          </a:p>
        </p:txBody>
      </p:sp>
      <p:cxnSp>
        <p:nvCxnSpPr>
          <p:cNvPr id="3" name="Straight Connector 2">
            <a:extLst>
              <a:ext uri="{FF2B5EF4-FFF2-40B4-BE49-F238E27FC236}">
                <a16:creationId xmlns:a16="http://schemas.microsoft.com/office/drawing/2014/main" id="{18CF9FA1-7741-D447-A0CD-2ED0F50A58E4}"/>
              </a:ext>
            </a:extLst>
          </p:cNvPr>
          <p:cNvCxnSpPr>
            <a:cxnSpLocks/>
          </p:cNvCxnSpPr>
          <p:nvPr/>
        </p:nvCxnSpPr>
        <p:spPr bwMode="auto">
          <a:xfrm flipH="1">
            <a:off x="8627124" y="2956234"/>
            <a:ext cx="696983" cy="2947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4A4B5EB-AC05-1C42-A6A4-68E9A0F0D4D5}"/>
              </a:ext>
            </a:extLst>
          </p:cNvPr>
          <p:cNvCxnSpPr>
            <a:cxnSpLocks/>
          </p:cNvCxnSpPr>
          <p:nvPr/>
        </p:nvCxnSpPr>
        <p:spPr bwMode="auto">
          <a:xfrm>
            <a:off x="10842471" y="2888965"/>
            <a:ext cx="608879" cy="369386"/>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8949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62EDF-E7C6-304A-8554-F808F4B48A21}"/>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7A2222F4-6659-E946-9665-6BB6C05FB278}"/>
              </a:ext>
            </a:extLst>
          </p:cNvPr>
          <p:cNvSpPr>
            <a:spLocks noGrp="1"/>
          </p:cNvSpPr>
          <p:nvPr>
            <p:ph idx="1"/>
          </p:nvPr>
        </p:nvSpPr>
        <p:spPr/>
        <p:txBody>
          <a:bodyPr/>
          <a:lstStyle/>
          <a:p>
            <a:r>
              <a:rPr lang="en-US" dirty="0"/>
              <a:t>Overview</a:t>
            </a:r>
          </a:p>
          <a:p>
            <a:r>
              <a:rPr lang="en-US" dirty="0"/>
              <a:t>Transport scheduling integration (ALTO/FTS)</a:t>
            </a:r>
          </a:p>
        </p:txBody>
      </p:sp>
    </p:spTree>
    <p:extLst>
      <p:ext uri="{BB962C8B-B14F-4D97-AF65-F5344CB8AC3E}">
        <p14:creationId xmlns:p14="http://schemas.microsoft.com/office/powerpoint/2010/main" val="83176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3200" dirty="0"/>
              <a:t>Transfer Scheduling (FTS): Objective and Design</a:t>
            </a:r>
            <a:endParaRPr sz="3600" dirty="0"/>
          </a:p>
        </p:txBody>
      </p:sp>
      <p:sp>
        <p:nvSpPr>
          <p:cNvPr id="124" name="Google Shape;124;p20"/>
          <p:cNvSpPr/>
          <p:nvPr/>
        </p:nvSpPr>
        <p:spPr>
          <a:xfrm>
            <a:off x="6096000" y="1139700"/>
            <a:ext cx="5879678"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6096000" y="2994626"/>
            <a:ext cx="5879678"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6095999" y="3936292"/>
            <a:ext cx="5879680"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6100619" y="5674863"/>
            <a:ext cx="5912577"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6096001" y="2104675"/>
            <a:ext cx="5879676"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6109704" y="4819293"/>
            <a:ext cx="5865975"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sp>
        <p:nvSpPr>
          <p:cNvPr id="10" name="Google Shape;142;p21">
            <a:extLst>
              <a:ext uri="{FF2B5EF4-FFF2-40B4-BE49-F238E27FC236}">
                <a16:creationId xmlns:a16="http://schemas.microsoft.com/office/drawing/2014/main" id="{BB1FB466-984B-1E4E-AFC1-7D5CADF66D6C}"/>
              </a:ext>
            </a:extLst>
          </p:cNvPr>
          <p:cNvSpPr txBox="1"/>
          <p:nvPr/>
        </p:nvSpPr>
        <p:spPr>
          <a:xfrm>
            <a:off x="76353" y="3547262"/>
            <a:ext cx="5799791" cy="2739171"/>
          </a:xfrm>
          <a:prstGeom prst="rect">
            <a:avLst/>
          </a:prstGeom>
          <a:solidFill>
            <a:schemeClr val="accent6">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aseline="0" dirty="0">
                <a:solidFill>
                  <a:schemeClr val="dk1"/>
                </a:solidFill>
              </a:rPr>
              <a:t>Existing mechanisms:</a:t>
            </a:r>
          </a:p>
          <a:p>
            <a:pPr marL="285750" indent="-285750">
              <a:buClr>
                <a:schemeClr val="dk1"/>
              </a:buClr>
              <a:buSzPts val="1100"/>
              <a:buFont typeface="Arial" panose="020B0604020202020204" pitchFamily="34" charset="0"/>
              <a:buChar char="•"/>
            </a:pPr>
            <a:r>
              <a:rPr lang="en-US" sz="1800" baseline="0" dirty="0">
                <a:solidFill>
                  <a:schemeClr val="dk1"/>
                </a:solidFill>
              </a:rPr>
              <a:t>Keeps transfer queue for each </a:t>
            </a:r>
            <a:r>
              <a:rPr lang="en-US" sz="1800" baseline="0" dirty="0" err="1">
                <a:solidFill>
                  <a:schemeClr val="dk1"/>
                </a:solidFill>
              </a:rPr>
              <a:t>src</a:t>
            </a:r>
            <a:r>
              <a:rPr lang="en-US" sz="1800" baseline="0" dirty="0">
                <a:solidFill>
                  <a:schemeClr val="dk1"/>
                </a:solidFill>
              </a:rPr>
              <a:t>/</a:t>
            </a:r>
            <a:r>
              <a:rPr lang="en-US" sz="1800" baseline="0" dirty="0" err="1">
                <a:solidFill>
                  <a:schemeClr val="dk1"/>
                </a:solidFill>
              </a:rPr>
              <a:t>dst</a:t>
            </a:r>
            <a:r>
              <a:rPr lang="en-US" sz="1800" baseline="0" dirty="0">
                <a:solidFill>
                  <a:schemeClr val="dk1"/>
                </a:solidFill>
              </a:rPr>
              <a:t> pair (pipe) </a:t>
            </a:r>
          </a:p>
          <a:p>
            <a:pPr marL="285750" indent="-285750">
              <a:buClr>
                <a:schemeClr val="dk1"/>
              </a:buClr>
              <a:buSzPts val="1100"/>
              <a:buFont typeface="Arial" panose="020B0604020202020204" pitchFamily="34" charset="0"/>
              <a:buChar char="•"/>
            </a:pPr>
            <a:r>
              <a:rPr lang="en-US" sz="1800" baseline="0" dirty="0">
                <a:solidFill>
                  <a:schemeClr val="dk1"/>
                </a:solidFill>
              </a:rPr>
              <a:t>Adjusts # concurrent TCP connections per pipe; </a:t>
            </a:r>
          </a:p>
          <a:p>
            <a:pPr marL="285750" indent="-285750">
              <a:buClr>
                <a:schemeClr val="dk1"/>
              </a:buClr>
              <a:buSzPts val="1100"/>
              <a:buFont typeface="Arial" panose="020B0604020202020204" pitchFamily="34" charset="0"/>
              <a:buChar char="•"/>
            </a:pPr>
            <a:r>
              <a:rPr lang="en-US" sz="1800" baseline="0" dirty="0">
                <a:solidFill>
                  <a:schemeClr val="dk1"/>
                </a:solidFill>
              </a:rPr>
              <a:t>Dispatches transfer if allowed by concurrency level</a:t>
            </a:r>
          </a:p>
          <a:p>
            <a:pPr>
              <a:buClr>
                <a:schemeClr val="dk1"/>
              </a:buClr>
              <a:buSzPts val="1100"/>
            </a:pPr>
            <a:r>
              <a:rPr lang="en" sz="1800" baseline="0" dirty="0">
                <a:solidFill>
                  <a:schemeClr val="dk1"/>
                </a:solidFill>
              </a:rPr>
              <a:t>New but not fully integrated mechanisms:</a:t>
            </a:r>
          </a:p>
          <a:p>
            <a:pPr marL="285750" indent="-285750">
              <a:buClr>
                <a:schemeClr val="dk1"/>
              </a:buClr>
              <a:buSzPts val="1100"/>
              <a:buFont typeface="Arial" panose="020B0604020202020204" pitchFamily="34" charset="0"/>
              <a:buChar char="•"/>
            </a:pPr>
            <a:r>
              <a:rPr lang="en" sz="1800" baseline="0" dirty="0">
                <a:solidFill>
                  <a:schemeClr val="dk1"/>
                </a:solidFill>
              </a:rPr>
              <a:t>Each file transfer (</a:t>
            </a:r>
            <a:r>
              <a:rPr lang="en" sz="1800" baseline="0" dirty="0" err="1">
                <a:solidFill>
                  <a:schemeClr val="dk1"/>
                </a:solidFill>
              </a:rPr>
              <a:t>src</a:t>
            </a:r>
            <a:r>
              <a:rPr lang="en" sz="1800" baseline="0" dirty="0">
                <a:solidFill>
                  <a:schemeClr val="dk1"/>
                </a:solidFill>
              </a:rPr>
              <a:t>-&gt;</a:t>
            </a:r>
            <a:r>
              <a:rPr lang="en" sz="1800" baseline="0" dirty="0" err="1">
                <a:solidFill>
                  <a:schemeClr val="dk1"/>
                </a:solidFill>
              </a:rPr>
              <a:t>dst</a:t>
            </a:r>
            <a:r>
              <a:rPr lang="en" sz="1800" baseline="0" dirty="0">
                <a:solidFill>
                  <a:schemeClr val="dk1"/>
                </a:solidFill>
              </a:rPr>
              <a:t>) is marked as on behalf of an activity of an experiment</a:t>
            </a:r>
          </a:p>
          <a:p>
            <a:pPr marL="742950" lvl="1" indent="-285750">
              <a:buClr>
                <a:schemeClr val="dk1"/>
              </a:buClr>
              <a:buSzPts val="1100"/>
              <a:buFont typeface="Arial" panose="020B0604020202020204" pitchFamily="34" charset="0"/>
              <a:buChar char="•"/>
            </a:pPr>
            <a:r>
              <a:rPr lang="en" sz="1800" baseline="0" dirty="0">
                <a:solidFill>
                  <a:schemeClr val="dk1"/>
                </a:solidFill>
              </a:rPr>
              <a:t>Experiments identified as virtual organizations (aka tenants)</a:t>
            </a:r>
          </a:p>
        </p:txBody>
      </p:sp>
      <p:cxnSp>
        <p:nvCxnSpPr>
          <p:cNvPr id="3" name="Straight Connector 2">
            <a:extLst>
              <a:ext uri="{FF2B5EF4-FFF2-40B4-BE49-F238E27FC236}">
                <a16:creationId xmlns:a16="http://schemas.microsoft.com/office/drawing/2014/main" id="{F1F957E2-E446-4B48-A649-856FB7762FC2}"/>
              </a:ext>
            </a:extLst>
          </p:cNvPr>
          <p:cNvCxnSpPr>
            <a:cxnSpLocks/>
          </p:cNvCxnSpPr>
          <p:nvPr/>
        </p:nvCxnSpPr>
        <p:spPr>
          <a:xfrm>
            <a:off x="5876144" y="931457"/>
            <a:ext cx="219855" cy="20932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A3F77-3863-A147-A69E-D8C121BB84DF}"/>
              </a:ext>
            </a:extLst>
          </p:cNvPr>
          <p:cNvCxnSpPr>
            <a:cxnSpLocks/>
          </p:cNvCxnSpPr>
          <p:nvPr/>
        </p:nvCxnSpPr>
        <p:spPr>
          <a:xfrm flipV="1">
            <a:off x="5638800" y="3689131"/>
            <a:ext cx="457199" cy="259730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Google Shape;142;p21">
            <a:extLst>
              <a:ext uri="{FF2B5EF4-FFF2-40B4-BE49-F238E27FC236}">
                <a16:creationId xmlns:a16="http://schemas.microsoft.com/office/drawing/2014/main" id="{7318B139-BC2D-0140-9F0C-29C3424613E6}"/>
              </a:ext>
            </a:extLst>
          </p:cNvPr>
          <p:cNvSpPr txBox="1"/>
          <p:nvPr/>
        </p:nvSpPr>
        <p:spPr>
          <a:xfrm>
            <a:off x="100311" y="931457"/>
            <a:ext cx="5775833" cy="1292621"/>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US" sz="2000" baseline="0" dirty="0">
                <a:solidFill>
                  <a:schemeClr val="dk1"/>
                </a:solidFill>
              </a:rPr>
              <a:t>Related objectives:</a:t>
            </a:r>
          </a:p>
          <a:p>
            <a:pPr marL="171450" indent="-171450">
              <a:buClr>
                <a:schemeClr val="dk1"/>
              </a:buClr>
              <a:buSzPts val="1100"/>
              <a:buFont typeface="Arial" panose="020B0604020202020204" pitchFamily="34" charset="0"/>
              <a:buChar char="•"/>
            </a:pPr>
            <a:r>
              <a:rPr lang="en-US" sz="1600" baseline="0" dirty="0">
                <a:solidFill>
                  <a:schemeClr val="dk1"/>
                </a:solidFill>
              </a:rPr>
              <a:t>Efficiency control: Avoid overloading transfer resources (both network and storage), fully utilize all capacity</a:t>
            </a:r>
          </a:p>
          <a:p>
            <a:pPr marL="171450" indent="-171450">
              <a:buClr>
                <a:schemeClr val="dk1"/>
              </a:buClr>
              <a:buSzPts val="1100"/>
              <a:buFont typeface="Arial" panose="020B0604020202020204" pitchFamily="34" charset="0"/>
              <a:buChar char="•"/>
            </a:pPr>
            <a:r>
              <a:rPr lang="en-US" sz="1600" baseline="0" dirty="0">
                <a:solidFill>
                  <a:schemeClr val="dk1"/>
                </a:solidFill>
              </a:rPr>
              <a:t>Fairness/allocation: resource allocation beyond congestion</a:t>
            </a:r>
            <a:endParaRPr lang="en" sz="1600" baseline="0" dirty="0">
              <a:solidFill>
                <a:srgbClr val="C00000"/>
              </a:solidFill>
            </a:endParaRPr>
          </a:p>
        </p:txBody>
      </p:sp>
      <p:sp>
        <p:nvSpPr>
          <p:cNvPr id="15" name="Freeform 14">
            <a:extLst>
              <a:ext uri="{FF2B5EF4-FFF2-40B4-BE49-F238E27FC236}">
                <a16:creationId xmlns:a16="http://schemas.microsoft.com/office/drawing/2014/main" id="{D73A85F5-A93B-F740-98DC-1F99D3226E60}"/>
              </a:ext>
            </a:extLst>
          </p:cNvPr>
          <p:cNvSpPr/>
          <p:nvPr/>
        </p:nvSpPr>
        <p:spPr>
          <a:xfrm>
            <a:off x="1509528" y="2417606"/>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Rectangle 23">
            <a:extLst>
              <a:ext uri="{FF2B5EF4-FFF2-40B4-BE49-F238E27FC236}">
                <a16:creationId xmlns:a16="http://schemas.microsoft.com/office/drawing/2014/main" id="{1DD2FD2E-799B-004B-8284-19DDF0C6F4CF}"/>
              </a:ext>
            </a:extLst>
          </p:cNvPr>
          <p:cNvSpPr/>
          <p:nvPr/>
        </p:nvSpPr>
        <p:spPr>
          <a:xfrm>
            <a:off x="1631360" y="2589634"/>
            <a:ext cx="393385" cy="268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5" name="Rectangle 24">
            <a:extLst>
              <a:ext uri="{FF2B5EF4-FFF2-40B4-BE49-F238E27FC236}">
                <a16:creationId xmlns:a16="http://schemas.microsoft.com/office/drawing/2014/main" id="{FA9D2B17-CE67-934C-8B30-D6158482314B}"/>
              </a:ext>
            </a:extLst>
          </p:cNvPr>
          <p:cNvSpPr/>
          <p:nvPr/>
        </p:nvSpPr>
        <p:spPr>
          <a:xfrm>
            <a:off x="1646845" y="2993079"/>
            <a:ext cx="377899" cy="33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Freeform 26">
            <a:extLst>
              <a:ext uri="{FF2B5EF4-FFF2-40B4-BE49-F238E27FC236}">
                <a16:creationId xmlns:a16="http://schemas.microsoft.com/office/drawing/2014/main" id="{16D36F96-8C34-7941-9A55-00954504EDCF}"/>
              </a:ext>
            </a:extLst>
          </p:cNvPr>
          <p:cNvSpPr/>
          <p:nvPr/>
        </p:nvSpPr>
        <p:spPr>
          <a:xfrm>
            <a:off x="2393576" y="2399136"/>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Rectangle 27">
            <a:extLst>
              <a:ext uri="{FF2B5EF4-FFF2-40B4-BE49-F238E27FC236}">
                <a16:creationId xmlns:a16="http://schemas.microsoft.com/office/drawing/2014/main" id="{189C4580-F9F2-DB41-82F4-D8DCB43ADEEC}"/>
              </a:ext>
            </a:extLst>
          </p:cNvPr>
          <p:cNvSpPr/>
          <p:nvPr/>
        </p:nvSpPr>
        <p:spPr>
          <a:xfrm>
            <a:off x="2515408" y="2571164"/>
            <a:ext cx="393385" cy="311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0" name="Freeform 29">
            <a:extLst>
              <a:ext uri="{FF2B5EF4-FFF2-40B4-BE49-F238E27FC236}">
                <a16:creationId xmlns:a16="http://schemas.microsoft.com/office/drawing/2014/main" id="{7799D0E7-A285-BF4F-867F-3203D9A7B8AA}"/>
              </a:ext>
            </a:extLst>
          </p:cNvPr>
          <p:cNvSpPr/>
          <p:nvPr/>
        </p:nvSpPr>
        <p:spPr>
          <a:xfrm>
            <a:off x="3720974" y="2412331"/>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3" name="Rectangle 32">
            <a:extLst>
              <a:ext uri="{FF2B5EF4-FFF2-40B4-BE49-F238E27FC236}">
                <a16:creationId xmlns:a16="http://schemas.microsoft.com/office/drawing/2014/main" id="{1D52119E-C718-8A49-9156-DAD95F4FBFDF}"/>
              </a:ext>
            </a:extLst>
          </p:cNvPr>
          <p:cNvSpPr/>
          <p:nvPr/>
        </p:nvSpPr>
        <p:spPr>
          <a:xfrm>
            <a:off x="3871485" y="2858496"/>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4" name="Rectangle 33">
            <a:extLst>
              <a:ext uri="{FF2B5EF4-FFF2-40B4-BE49-F238E27FC236}">
                <a16:creationId xmlns:a16="http://schemas.microsoft.com/office/drawing/2014/main" id="{AE1728B6-B061-8643-8FE0-F612F520FEF6}"/>
              </a:ext>
            </a:extLst>
          </p:cNvPr>
          <p:cNvSpPr/>
          <p:nvPr/>
        </p:nvSpPr>
        <p:spPr>
          <a:xfrm>
            <a:off x="3868852" y="3125029"/>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5" name="Rectangle 34">
            <a:extLst>
              <a:ext uri="{FF2B5EF4-FFF2-40B4-BE49-F238E27FC236}">
                <a16:creationId xmlns:a16="http://schemas.microsoft.com/office/drawing/2014/main" id="{90645CF5-80B6-3D4D-8D34-42D7C3F8082B}"/>
              </a:ext>
            </a:extLst>
          </p:cNvPr>
          <p:cNvSpPr/>
          <p:nvPr/>
        </p:nvSpPr>
        <p:spPr>
          <a:xfrm>
            <a:off x="3868852" y="2602520"/>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Tree>
    <p:extLst>
      <p:ext uri="{BB962C8B-B14F-4D97-AF65-F5344CB8AC3E}">
        <p14:creationId xmlns:p14="http://schemas.microsoft.com/office/powerpoint/2010/main" val="288421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516308" y="30676"/>
            <a:ext cx="11638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3600" dirty="0"/>
              <a:t>FTS Control Gap</a:t>
            </a:r>
            <a:endParaRPr sz="3600" dirty="0"/>
          </a:p>
        </p:txBody>
      </p:sp>
      <p:pic>
        <p:nvPicPr>
          <p:cNvPr id="168" name="Google Shape;168;p24"/>
          <p:cNvPicPr preferRelativeResize="0"/>
          <p:nvPr/>
        </p:nvPicPr>
        <p:blipFill>
          <a:blip r:embed="rId3">
            <a:alphaModFix/>
          </a:blip>
          <a:stretch>
            <a:fillRect/>
          </a:stretch>
        </p:blipFill>
        <p:spPr>
          <a:xfrm>
            <a:off x="-1" y="94701"/>
            <a:ext cx="4106535" cy="2452631"/>
          </a:xfrm>
          <a:prstGeom prst="rect">
            <a:avLst/>
          </a:prstGeom>
          <a:noFill/>
          <a:ln>
            <a:noFill/>
          </a:ln>
        </p:spPr>
      </p:pic>
      <p:pic>
        <p:nvPicPr>
          <p:cNvPr id="171" name="Google Shape;171;p24"/>
          <p:cNvPicPr preferRelativeResize="0"/>
          <p:nvPr/>
        </p:nvPicPr>
        <p:blipFill>
          <a:blip r:embed="rId4">
            <a:alphaModFix/>
          </a:blip>
          <a:stretch>
            <a:fillRect/>
          </a:stretch>
        </p:blipFill>
        <p:spPr>
          <a:xfrm>
            <a:off x="163800" y="4934674"/>
            <a:ext cx="5221001" cy="1282949"/>
          </a:xfrm>
          <a:prstGeom prst="rect">
            <a:avLst/>
          </a:prstGeom>
          <a:noFill/>
          <a:ln>
            <a:noFill/>
          </a:ln>
        </p:spPr>
      </p:pic>
      <p:pic>
        <p:nvPicPr>
          <p:cNvPr id="174" name="Google Shape;174;p24"/>
          <p:cNvPicPr preferRelativeResize="0"/>
          <p:nvPr/>
        </p:nvPicPr>
        <p:blipFill rotWithShape="1">
          <a:blip r:embed="rId5">
            <a:alphaModFix/>
            <a:extLst>
              <a:ext uri="{28A0092B-C50C-407E-A947-70E740481C1C}">
                <a14:useLocalDpi xmlns:a14="http://schemas.microsoft.com/office/drawing/2010/main"/>
              </a:ext>
            </a:extLst>
          </a:blip>
          <a:srcRect t="14339"/>
          <a:stretch/>
        </p:blipFill>
        <p:spPr>
          <a:xfrm>
            <a:off x="1215109" y="4151757"/>
            <a:ext cx="3320435" cy="313867"/>
          </a:xfrm>
          <a:prstGeom prst="rect">
            <a:avLst/>
          </a:prstGeom>
          <a:noFill/>
          <a:ln>
            <a:noFill/>
          </a:ln>
        </p:spPr>
      </p:pic>
      <p:sp>
        <p:nvSpPr>
          <p:cNvPr id="176" name="Google Shape;176;p24"/>
          <p:cNvSpPr txBox="1"/>
          <p:nvPr/>
        </p:nvSpPr>
        <p:spPr>
          <a:xfrm>
            <a:off x="-527520" y="2901660"/>
            <a:ext cx="6261995" cy="1206444"/>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1600"/>
              </a:spcAft>
            </a:pPr>
            <a:r>
              <a:rPr lang="en" sz="3200" dirty="0">
                <a:solidFill>
                  <a:schemeClr val="dk1"/>
                </a:solidFill>
              </a:rPr>
              <a:t>Keep track of the exponential moving average (EMA) of throughput.</a:t>
            </a:r>
            <a:endParaRPr sz="3200" dirty="0">
              <a:solidFill>
                <a:schemeClr val="dk1"/>
              </a:solidFill>
            </a:endParaRPr>
          </a:p>
        </p:txBody>
      </p:sp>
      <p:sp>
        <p:nvSpPr>
          <p:cNvPr id="178" name="Google Shape;178;p24"/>
          <p:cNvSpPr txBox="1"/>
          <p:nvPr/>
        </p:nvSpPr>
        <p:spPr>
          <a:xfrm>
            <a:off x="0" y="4378577"/>
            <a:ext cx="5594400" cy="120644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1600"/>
              </a:spcAft>
            </a:pPr>
            <a:r>
              <a:rPr lang="en" sz="3200" dirty="0">
                <a:solidFill>
                  <a:schemeClr val="dk1"/>
                </a:solidFill>
              </a:rPr>
              <a:t>Update the number of connections based on EMA</a:t>
            </a:r>
            <a:r>
              <a:rPr lang="en" sz="2133" dirty="0">
                <a:solidFill>
                  <a:schemeClr val="dk1"/>
                </a:solidFill>
              </a:rPr>
              <a:t>.</a:t>
            </a:r>
            <a:endParaRPr sz="3200" dirty="0"/>
          </a:p>
        </p:txBody>
      </p:sp>
      <p:sp>
        <p:nvSpPr>
          <p:cNvPr id="2" name="Rectangle 1">
            <a:extLst>
              <a:ext uri="{FF2B5EF4-FFF2-40B4-BE49-F238E27FC236}">
                <a16:creationId xmlns:a16="http://schemas.microsoft.com/office/drawing/2014/main" id="{C46E2AE7-D110-124D-AAE9-782CF94DA732}"/>
              </a:ext>
            </a:extLst>
          </p:cNvPr>
          <p:cNvSpPr/>
          <p:nvPr/>
        </p:nvSpPr>
        <p:spPr>
          <a:xfrm>
            <a:off x="81899" y="2928645"/>
            <a:ext cx="5594400" cy="342288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TextBox 2">
            <a:extLst>
              <a:ext uri="{FF2B5EF4-FFF2-40B4-BE49-F238E27FC236}">
                <a16:creationId xmlns:a16="http://schemas.microsoft.com/office/drawing/2014/main" id="{7551DED8-C544-DE4C-90DD-8ACEABBD7997}"/>
              </a:ext>
            </a:extLst>
          </p:cNvPr>
          <p:cNvSpPr txBox="1"/>
          <p:nvPr/>
        </p:nvSpPr>
        <p:spPr>
          <a:xfrm>
            <a:off x="37370" y="2631722"/>
            <a:ext cx="3901517" cy="256480"/>
          </a:xfrm>
          <a:prstGeom prst="rect">
            <a:avLst/>
          </a:prstGeom>
          <a:noFill/>
        </p:spPr>
        <p:txBody>
          <a:bodyPr wrap="none" rtlCol="0">
            <a:spAutoFit/>
          </a:bodyPr>
          <a:lstStyle/>
          <a:p>
            <a:r>
              <a:rPr lang="en-US" sz="1600" b="1" dirty="0"/>
              <a:t>A Semi Zero-Order Gradient </a:t>
            </a:r>
            <a:r>
              <a:rPr lang="en-US" sz="1600" b="1" dirty="0" err="1"/>
              <a:t>Alg</a:t>
            </a:r>
            <a:r>
              <a:rPr lang="en-US" sz="1600" b="1" dirty="0"/>
              <a:t> Optimizing for Each Pipe</a:t>
            </a:r>
          </a:p>
        </p:txBody>
      </p:sp>
      <p:sp>
        <p:nvSpPr>
          <p:cNvPr id="22" name="Rectangle 21">
            <a:extLst>
              <a:ext uri="{FF2B5EF4-FFF2-40B4-BE49-F238E27FC236}">
                <a16:creationId xmlns:a16="http://schemas.microsoft.com/office/drawing/2014/main" id="{8E75A80B-E145-9E4E-B9CB-D0F049DA6FFE}"/>
              </a:ext>
            </a:extLst>
          </p:cNvPr>
          <p:cNvSpPr/>
          <p:nvPr/>
        </p:nvSpPr>
        <p:spPr>
          <a:xfrm>
            <a:off x="7238010" y="4673777"/>
            <a:ext cx="4535239" cy="1487330"/>
          </a:xfrm>
          <a:prstGeom prst="rect">
            <a:avLst/>
          </a:prstGeom>
        </p:spPr>
        <p:txBody>
          <a:bodyPr wrap="square">
            <a:spAutoFit/>
          </a:bodyPr>
          <a:lstStyle/>
          <a:p>
            <a:pPr marL="182029">
              <a:lnSpc>
                <a:spcPct val="115000"/>
              </a:lnSpc>
              <a:buClr>
                <a:prstClr val="black"/>
              </a:buClr>
              <a:buSzPts val="1450"/>
            </a:pPr>
            <a:r>
              <a:rPr lang="en" sz="2000" baseline="0" dirty="0">
                <a:solidFill>
                  <a:prstClr val="black"/>
                </a:solidFill>
                <a:latin typeface="Calibri" panose="020F0502020204030204"/>
                <a:ea typeface="+mn-ea"/>
                <a:cs typeface="+mn-cs"/>
              </a:rPr>
              <a:t>Theorem: In a </a:t>
            </a:r>
            <a:r>
              <a:rPr lang="en" sz="2000" b="1" baseline="0" dirty="0">
                <a:solidFill>
                  <a:prstClr val="black"/>
                </a:solidFill>
                <a:latin typeface="Calibri" panose="020F0502020204030204"/>
                <a:ea typeface="+mn-ea"/>
                <a:cs typeface="+mn-cs"/>
              </a:rPr>
              <a:t>Throughput-Deterioration Model,  semi zero order </a:t>
            </a:r>
            <a:r>
              <a:rPr lang="en" sz="2000" baseline="0" dirty="0">
                <a:solidFill>
                  <a:prstClr val="black"/>
                </a:solidFill>
                <a:latin typeface="Calibri" panose="020F0502020204030204"/>
                <a:ea typeface="+mn-ea"/>
                <a:cs typeface="+mn-cs"/>
              </a:rPr>
              <a:t>will achieve throughput that is </a:t>
            </a:r>
            <a:r>
              <a:rPr lang="en" sz="2000" b="1" baseline="0" dirty="0">
                <a:solidFill>
                  <a:prstClr val="black"/>
                </a:solidFill>
                <a:latin typeface="Calibri" panose="020F0502020204030204"/>
                <a:ea typeface="+mn-ea"/>
                <a:cs typeface="+mn-cs"/>
              </a:rPr>
              <a:t>&lt;=</a:t>
            </a:r>
            <a:r>
              <a:rPr lang="en" sz="2000" baseline="0" dirty="0">
                <a:solidFill>
                  <a:prstClr val="black"/>
                </a:solidFill>
                <a:latin typeface="Calibri" panose="020F0502020204030204"/>
                <a:ea typeface="+mn-ea"/>
                <a:cs typeface="+mn-cs"/>
              </a:rPr>
              <a:t> 1/√B of the </a:t>
            </a:r>
            <a:r>
              <a:rPr lang="en" sz="2000" b="1" baseline="0" dirty="0">
                <a:solidFill>
                  <a:prstClr val="black"/>
                </a:solidFill>
                <a:latin typeface="Calibri" panose="020F0502020204030204"/>
                <a:ea typeface="+mn-ea"/>
                <a:cs typeface="+mn-cs"/>
              </a:rPr>
              <a:t>optimal</a:t>
            </a:r>
            <a:r>
              <a:rPr lang="en" sz="2000" baseline="0" dirty="0">
                <a:solidFill>
                  <a:srgbClr val="44546A"/>
                </a:solidFill>
                <a:latin typeface="Calibri" panose="020F0502020204030204"/>
                <a:ea typeface="+mn-ea"/>
                <a:cs typeface="+mn-cs"/>
              </a:rPr>
              <a:t> (under default settings).</a:t>
            </a:r>
            <a:endParaRPr lang="en-US" sz="2000" baseline="0" dirty="0">
              <a:solidFill>
                <a:srgbClr val="44546A"/>
              </a:solidFill>
              <a:latin typeface="Calibri" panose="020F0502020204030204"/>
              <a:ea typeface="+mn-ea"/>
              <a:cs typeface="+mn-cs"/>
            </a:endParaRPr>
          </a:p>
        </p:txBody>
      </p:sp>
      <p:pic>
        <p:nvPicPr>
          <p:cNvPr id="23" name="Google Shape;199;p26">
            <a:extLst>
              <a:ext uri="{FF2B5EF4-FFF2-40B4-BE49-F238E27FC236}">
                <a16:creationId xmlns:a16="http://schemas.microsoft.com/office/drawing/2014/main" id="{EEC43FC9-DAF2-254B-9A94-4561AD4F2DA4}"/>
              </a:ext>
            </a:extLst>
          </p:cNvPr>
          <p:cNvPicPr preferRelativeResize="0"/>
          <p:nvPr/>
        </p:nvPicPr>
        <p:blipFill>
          <a:blip r:embed="rId6">
            <a:alphaModFix/>
          </a:blip>
          <a:stretch>
            <a:fillRect/>
          </a:stretch>
        </p:blipFill>
        <p:spPr>
          <a:xfrm>
            <a:off x="7607956" y="1670328"/>
            <a:ext cx="4547153" cy="1620769"/>
          </a:xfrm>
          <a:prstGeom prst="rect">
            <a:avLst/>
          </a:prstGeom>
          <a:noFill/>
          <a:ln>
            <a:noFill/>
          </a:ln>
        </p:spPr>
      </p:pic>
      <p:cxnSp>
        <p:nvCxnSpPr>
          <p:cNvPr id="24" name="Straight Arrow Connector 23">
            <a:extLst>
              <a:ext uri="{FF2B5EF4-FFF2-40B4-BE49-F238E27FC236}">
                <a16:creationId xmlns:a16="http://schemas.microsoft.com/office/drawing/2014/main" id="{7E934A8B-E3EB-6945-B9C4-1AB24F14002D}"/>
              </a:ext>
            </a:extLst>
          </p:cNvPr>
          <p:cNvCxnSpPr>
            <a:cxnSpLocks/>
          </p:cNvCxnSpPr>
          <p:nvPr/>
        </p:nvCxnSpPr>
        <p:spPr>
          <a:xfrm flipV="1">
            <a:off x="5758200" y="2215958"/>
            <a:ext cx="1725753" cy="1160311"/>
          </a:xfrm>
          <a:prstGeom prst="straightConnector1">
            <a:avLst/>
          </a:prstGeom>
          <a:noFill/>
          <a:ln w="6350" cap="flat" cmpd="sng" algn="ctr">
            <a:solidFill>
              <a:srgbClr val="4472C4"/>
            </a:solidFill>
            <a:prstDash val="solid"/>
            <a:miter lim="800000"/>
            <a:tailEnd type="triangle"/>
          </a:ln>
          <a:effectLst/>
        </p:spPr>
      </p:cxnSp>
      <p:sp>
        <p:nvSpPr>
          <p:cNvPr id="25" name="TextBox 24">
            <a:extLst>
              <a:ext uri="{FF2B5EF4-FFF2-40B4-BE49-F238E27FC236}">
                <a16:creationId xmlns:a16="http://schemas.microsoft.com/office/drawing/2014/main" id="{2ECFF053-6291-A24A-9FFF-BEEA01341E3C}"/>
              </a:ext>
            </a:extLst>
          </p:cNvPr>
          <p:cNvSpPr txBox="1"/>
          <p:nvPr/>
        </p:nvSpPr>
        <p:spPr>
          <a:xfrm rot="19651254">
            <a:off x="4969098" y="2213537"/>
            <a:ext cx="3156508" cy="584775"/>
          </a:xfrm>
          <a:prstGeom prst="rect">
            <a:avLst/>
          </a:prstGeom>
          <a:noFill/>
        </p:spPr>
        <p:txBody>
          <a:bodyPr wrap="square" rtlCol="0">
            <a:spAutoFit/>
          </a:bodyPr>
          <a:lstStyle/>
          <a:p>
            <a:pPr algn="ctr">
              <a:buClrTx/>
              <a:buFontTx/>
              <a:buNone/>
            </a:pPr>
            <a:r>
              <a:rPr lang="en-US" dirty="0">
                <a:solidFill>
                  <a:prstClr val="black"/>
                </a:solidFill>
                <a:latin typeface="Calibri" panose="020F0502020204030204"/>
                <a:ea typeface="+mn-ea"/>
                <a:cs typeface="+mn-cs"/>
              </a:rPr>
              <a:t> resource flexibility/fairness</a:t>
            </a:r>
            <a:br>
              <a:rPr lang="en-US" dirty="0">
                <a:solidFill>
                  <a:prstClr val="black"/>
                </a:solidFill>
                <a:latin typeface="Calibri" panose="020F0502020204030204"/>
                <a:ea typeface="+mn-ea"/>
                <a:cs typeface="+mn-cs"/>
              </a:rPr>
            </a:br>
            <a:r>
              <a:rPr lang="en-US" dirty="0">
                <a:solidFill>
                  <a:prstClr val="black"/>
                </a:solidFill>
                <a:latin typeface="Calibri" panose="020F0502020204030204"/>
                <a:ea typeface="+mn-ea"/>
                <a:cs typeface="+mn-cs"/>
              </a:rPr>
              <a:t> control gap</a:t>
            </a:r>
          </a:p>
        </p:txBody>
      </p:sp>
      <p:sp>
        <p:nvSpPr>
          <p:cNvPr id="26" name="TextBox 25">
            <a:extLst>
              <a:ext uri="{FF2B5EF4-FFF2-40B4-BE49-F238E27FC236}">
                <a16:creationId xmlns:a16="http://schemas.microsoft.com/office/drawing/2014/main" id="{7C8825FF-DE5F-BC43-8588-F9A4B409DD0A}"/>
              </a:ext>
            </a:extLst>
          </p:cNvPr>
          <p:cNvSpPr txBox="1"/>
          <p:nvPr/>
        </p:nvSpPr>
        <p:spPr>
          <a:xfrm rot="2027131">
            <a:off x="5980952" y="4638611"/>
            <a:ext cx="1368131" cy="338554"/>
          </a:xfrm>
          <a:prstGeom prst="rect">
            <a:avLst/>
          </a:prstGeom>
          <a:noFill/>
        </p:spPr>
        <p:txBody>
          <a:bodyPr wrap="none" rtlCol="0">
            <a:spAutoFit/>
          </a:bodyPr>
          <a:lstStyle/>
          <a:p>
            <a:pPr algn="ctr">
              <a:buClrTx/>
              <a:buFontTx/>
              <a:buNone/>
            </a:pPr>
            <a:r>
              <a:rPr lang="en-US" dirty="0">
                <a:solidFill>
                  <a:prstClr val="black"/>
                </a:solidFill>
                <a:latin typeface="Calibri" panose="020F0502020204030204"/>
                <a:ea typeface="+mn-ea"/>
                <a:cs typeface="+mn-cs"/>
              </a:rPr>
              <a:t> efficiency gap</a:t>
            </a:r>
          </a:p>
        </p:txBody>
      </p:sp>
      <p:cxnSp>
        <p:nvCxnSpPr>
          <p:cNvPr id="27" name="Straight Arrow Connector 26">
            <a:extLst>
              <a:ext uri="{FF2B5EF4-FFF2-40B4-BE49-F238E27FC236}">
                <a16:creationId xmlns:a16="http://schemas.microsoft.com/office/drawing/2014/main" id="{87A080D0-9AEA-094D-84BF-A0AC377CF9A1}"/>
              </a:ext>
            </a:extLst>
          </p:cNvPr>
          <p:cNvCxnSpPr>
            <a:cxnSpLocks/>
          </p:cNvCxnSpPr>
          <p:nvPr/>
        </p:nvCxnSpPr>
        <p:spPr>
          <a:xfrm>
            <a:off x="5758198" y="4451408"/>
            <a:ext cx="1681633" cy="1177525"/>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388411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4B32D-6E8C-A945-9BD8-2563065AC7BB}"/>
              </a:ext>
            </a:extLst>
          </p:cNvPr>
          <p:cNvSpPr>
            <a:spLocks noGrp="1"/>
          </p:cNvSpPr>
          <p:nvPr>
            <p:ph type="title"/>
          </p:nvPr>
        </p:nvSpPr>
        <p:spPr/>
        <p:txBody>
          <a:bodyPr/>
          <a:lstStyle/>
          <a:p>
            <a:r>
              <a:rPr lang="en-US" sz="4000" dirty="0"/>
              <a:t>ALTO/FTS Objective: Application-Defined Networking</a:t>
            </a:r>
          </a:p>
        </p:txBody>
      </p:sp>
      <p:sp>
        <p:nvSpPr>
          <p:cNvPr id="2" name="Rectangle 1">
            <a:extLst>
              <a:ext uri="{FF2B5EF4-FFF2-40B4-BE49-F238E27FC236}">
                <a16:creationId xmlns:a16="http://schemas.microsoft.com/office/drawing/2014/main" id="{886FA016-3FCF-9843-8E67-463789887B96}"/>
              </a:ext>
            </a:extLst>
          </p:cNvPr>
          <p:cNvSpPr/>
          <p:nvPr/>
        </p:nvSpPr>
        <p:spPr bwMode="auto">
          <a:xfrm>
            <a:off x="4414603" y="3442827"/>
            <a:ext cx="2113613"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Point2Point TCP Congestion Control (TCC)</a:t>
            </a:r>
          </a:p>
        </p:txBody>
      </p:sp>
      <p:sp>
        <p:nvSpPr>
          <p:cNvPr id="7" name="TextBox 6">
            <a:extLst>
              <a:ext uri="{FF2B5EF4-FFF2-40B4-BE49-F238E27FC236}">
                <a16:creationId xmlns:a16="http://schemas.microsoft.com/office/drawing/2014/main" id="{434844C6-DB43-4349-A84E-EA42200AD4C1}"/>
              </a:ext>
            </a:extLst>
          </p:cNvPr>
          <p:cNvSpPr txBox="1"/>
          <p:nvPr/>
        </p:nvSpPr>
        <p:spPr>
          <a:xfrm>
            <a:off x="6528217" y="3207894"/>
            <a:ext cx="5663784" cy="1569660"/>
          </a:xfrm>
          <a:prstGeom prst="rect">
            <a:avLst/>
          </a:prstGeom>
          <a:noFill/>
        </p:spPr>
        <p:txBody>
          <a:bodyPr wrap="square" rtlCol="0">
            <a:spAutoFit/>
          </a:bodyPr>
          <a:lstStyle/>
          <a:p>
            <a:pPr marL="342900" indent="-342900">
              <a:buFontTx/>
              <a:buChar char="-"/>
            </a:pPr>
            <a:r>
              <a:rPr lang="en-US" b="1" baseline="0" dirty="0"/>
              <a:t>Universally</a:t>
            </a:r>
            <a:r>
              <a:rPr lang="en-US" baseline="0" dirty="0"/>
              <a:t> available</a:t>
            </a:r>
          </a:p>
          <a:p>
            <a:pPr marL="342900" indent="-342900">
              <a:buFontTx/>
              <a:buChar char="-"/>
            </a:pPr>
            <a:r>
              <a:rPr lang="en-US" b="1" baseline="0" dirty="0"/>
              <a:t>Fast, efficient, robust</a:t>
            </a:r>
            <a:r>
              <a:rPr lang="en-US" baseline="0" dirty="0"/>
              <a:t> building block</a:t>
            </a:r>
          </a:p>
          <a:p>
            <a:pPr marL="342900" indent="-342900">
              <a:buFontTx/>
              <a:buChar char="-"/>
            </a:pPr>
            <a:r>
              <a:rPr lang="en-US" baseline="0" dirty="0"/>
              <a:t>But </a:t>
            </a:r>
            <a:r>
              <a:rPr lang="en-US" b="1" baseline="0" dirty="0"/>
              <a:t>single</a:t>
            </a:r>
            <a:r>
              <a:rPr lang="en-US" baseline="0" dirty="0"/>
              <a:t> resource allocation (fairness) model</a:t>
            </a:r>
          </a:p>
        </p:txBody>
      </p:sp>
      <p:sp>
        <p:nvSpPr>
          <p:cNvPr id="10" name="Rectangle 9">
            <a:extLst>
              <a:ext uri="{FF2B5EF4-FFF2-40B4-BE49-F238E27FC236}">
                <a16:creationId xmlns:a16="http://schemas.microsoft.com/office/drawing/2014/main" id="{BD1F8EA0-7EFB-4A42-9DF1-838C1A9D39E7}"/>
              </a:ext>
            </a:extLst>
          </p:cNvPr>
          <p:cNvSpPr/>
          <p:nvPr/>
        </p:nvSpPr>
        <p:spPr bwMode="auto">
          <a:xfrm>
            <a:off x="2713220" y="1532454"/>
            <a:ext cx="551638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Efficient, Diverse, High Level Resource Models</a:t>
            </a:r>
          </a:p>
        </p:txBody>
      </p:sp>
      <p:sp>
        <p:nvSpPr>
          <p:cNvPr id="11" name="Rectangle 10">
            <a:extLst>
              <a:ext uri="{FF2B5EF4-FFF2-40B4-BE49-F238E27FC236}">
                <a16:creationId xmlns:a16="http://schemas.microsoft.com/office/drawing/2014/main" id="{CCC883FB-A9F0-1341-AF05-5906B6FB6B08}"/>
              </a:ext>
            </a:extLst>
          </p:cNvPr>
          <p:cNvSpPr/>
          <p:nvPr/>
        </p:nvSpPr>
        <p:spPr bwMode="auto">
          <a:xfrm>
            <a:off x="2713220" y="5046073"/>
            <a:ext cx="551638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Diverse Network Settings</a:t>
            </a:r>
          </a:p>
        </p:txBody>
      </p:sp>
    </p:spTree>
    <p:extLst>
      <p:ext uri="{BB962C8B-B14F-4D97-AF65-F5344CB8AC3E}">
        <p14:creationId xmlns:p14="http://schemas.microsoft.com/office/powerpoint/2010/main" val="139485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FBBA86A8-CBE5-2A4A-90C9-27D178B798A5}"/>
              </a:ext>
            </a:extLst>
          </p:cNvPr>
          <p:cNvSpPr/>
          <p:nvPr/>
        </p:nvSpPr>
        <p:spPr>
          <a:xfrm>
            <a:off x="146321" y="4655837"/>
            <a:ext cx="8930241" cy="16575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 name="Title 1">
            <a:extLst>
              <a:ext uri="{FF2B5EF4-FFF2-40B4-BE49-F238E27FC236}">
                <a16:creationId xmlns:a16="http://schemas.microsoft.com/office/drawing/2014/main" id="{B49742C9-56A4-6744-9DF8-EE6CC82BCB61}"/>
              </a:ext>
            </a:extLst>
          </p:cNvPr>
          <p:cNvSpPr>
            <a:spLocks noGrp="1"/>
          </p:cNvSpPr>
          <p:nvPr>
            <p:ph type="title"/>
          </p:nvPr>
        </p:nvSpPr>
        <p:spPr>
          <a:xfrm>
            <a:off x="342499" y="85613"/>
            <a:ext cx="11416621" cy="918451"/>
          </a:xfrm>
        </p:spPr>
        <p:txBody>
          <a:bodyPr/>
          <a:lstStyle/>
          <a:p>
            <a:r>
              <a:rPr lang="en-US" sz="3600" dirty="0"/>
              <a:t>       ALTO/FTS Architecture</a:t>
            </a:r>
          </a:p>
        </p:txBody>
      </p:sp>
      <p:sp>
        <p:nvSpPr>
          <p:cNvPr id="4" name="Oval 3">
            <a:extLst>
              <a:ext uri="{FF2B5EF4-FFF2-40B4-BE49-F238E27FC236}">
                <a16:creationId xmlns:a16="http://schemas.microsoft.com/office/drawing/2014/main" id="{2A5E3D48-AE5E-854D-AF43-44A2922DC492}"/>
              </a:ext>
            </a:extLst>
          </p:cNvPr>
          <p:cNvSpPr/>
          <p:nvPr/>
        </p:nvSpPr>
        <p:spPr>
          <a:xfrm>
            <a:off x="601684" y="1797849"/>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en-US" sz="3200" dirty="0"/>
          </a:p>
          <a:p>
            <a:pPr algn="ctr"/>
            <a:r>
              <a:rPr lang="en-US" sz="3200" dirty="0"/>
              <a:t>AS 1 </a:t>
            </a:r>
          </a:p>
        </p:txBody>
      </p:sp>
      <p:sp>
        <p:nvSpPr>
          <p:cNvPr id="5" name="Oval 4">
            <a:extLst>
              <a:ext uri="{FF2B5EF4-FFF2-40B4-BE49-F238E27FC236}">
                <a16:creationId xmlns:a16="http://schemas.microsoft.com/office/drawing/2014/main" id="{F30C72CF-FBE6-9344-A260-B0610399BCD3}"/>
              </a:ext>
            </a:extLst>
          </p:cNvPr>
          <p:cNvSpPr/>
          <p:nvPr/>
        </p:nvSpPr>
        <p:spPr>
          <a:xfrm>
            <a:off x="3354074" y="1877841"/>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2</a:t>
            </a:r>
          </a:p>
        </p:txBody>
      </p:sp>
      <p:sp>
        <p:nvSpPr>
          <p:cNvPr id="6" name="Oval 5">
            <a:extLst>
              <a:ext uri="{FF2B5EF4-FFF2-40B4-BE49-F238E27FC236}">
                <a16:creationId xmlns:a16="http://schemas.microsoft.com/office/drawing/2014/main" id="{6516BC85-BA70-2049-B0DC-A08436DC7793}"/>
              </a:ext>
            </a:extLst>
          </p:cNvPr>
          <p:cNvSpPr/>
          <p:nvPr/>
        </p:nvSpPr>
        <p:spPr>
          <a:xfrm>
            <a:off x="6168463" y="1831346"/>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en-US" sz="3200" dirty="0"/>
          </a:p>
          <a:p>
            <a:pPr algn="ctr"/>
            <a:r>
              <a:rPr lang="en-US" sz="3200" dirty="0"/>
              <a:t>AS 3</a:t>
            </a:r>
          </a:p>
        </p:txBody>
      </p:sp>
      <p:sp>
        <p:nvSpPr>
          <p:cNvPr id="9" name="Freeform 8">
            <a:extLst>
              <a:ext uri="{FF2B5EF4-FFF2-40B4-BE49-F238E27FC236}">
                <a16:creationId xmlns:a16="http://schemas.microsoft.com/office/drawing/2014/main" id="{299EEBE3-D732-2F45-920A-45A362361DEF}"/>
              </a:ext>
            </a:extLst>
          </p:cNvPr>
          <p:cNvSpPr/>
          <p:nvPr/>
        </p:nvSpPr>
        <p:spPr>
          <a:xfrm>
            <a:off x="443346" y="1756665"/>
            <a:ext cx="8391897" cy="965919"/>
          </a:xfrm>
          <a:custGeom>
            <a:avLst/>
            <a:gdLst>
              <a:gd name="connsiteX0" fmla="*/ 0 w 6293923"/>
              <a:gd name="connsiteY0" fmla="*/ 0 h 724439"/>
              <a:gd name="connsiteX1" fmla="*/ 546265 w 6293923"/>
              <a:gd name="connsiteY1" fmla="*/ 415637 h 724439"/>
              <a:gd name="connsiteX2" fmla="*/ 1816925 w 6293923"/>
              <a:gd name="connsiteY2" fmla="*/ 463138 h 724439"/>
              <a:gd name="connsiteX3" fmla="*/ 3099460 w 6293923"/>
              <a:gd name="connsiteY3" fmla="*/ 332509 h 724439"/>
              <a:gd name="connsiteX4" fmla="*/ 4180115 w 6293923"/>
              <a:gd name="connsiteY4" fmla="*/ 724395 h 724439"/>
              <a:gd name="connsiteX5" fmla="*/ 5284520 w 6293923"/>
              <a:gd name="connsiteY5" fmla="*/ 356260 h 724439"/>
              <a:gd name="connsiteX6" fmla="*/ 6293923 w 6293923"/>
              <a:gd name="connsiteY6" fmla="*/ 59377 h 72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923" h="724439">
                <a:moveTo>
                  <a:pt x="0" y="0"/>
                </a:moveTo>
                <a:cubicBezTo>
                  <a:pt x="121722" y="169223"/>
                  <a:pt x="243444" y="338447"/>
                  <a:pt x="546265" y="415637"/>
                </a:cubicBezTo>
                <a:cubicBezTo>
                  <a:pt x="849086" y="492827"/>
                  <a:pt x="1391393" y="476993"/>
                  <a:pt x="1816925" y="463138"/>
                </a:cubicBezTo>
                <a:cubicBezTo>
                  <a:pt x="2242457" y="449283"/>
                  <a:pt x="2705595" y="288966"/>
                  <a:pt x="3099460" y="332509"/>
                </a:cubicBezTo>
                <a:cubicBezTo>
                  <a:pt x="3493325" y="376052"/>
                  <a:pt x="3815938" y="720437"/>
                  <a:pt x="4180115" y="724395"/>
                </a:cubicBezTo>
                <a:cubicBezTo>
                  <a:pt x="4544292" y="728353"/>
                  <a:pt x="4932219" y="467096"/>
                  <a:pt x="5284520" y="356260"/>
                </a:cubicBezTo>
                <a:cubicBezTo>
                  <a:pt x="5636821" y="245424"/>
                  <a:pt x="5965372" y="152400"/>
                  <a:pt x="6293923" y="59377"/>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TextBox 9">
            <a:extLst>
              <a:ext uri="{FF2B5EF4-FFF2-40B4-BE49-F238E27FC236}">
                <a16:creationId xmlns:a16="http://schemas.microsoft.com/office/drawing/2014/main" id="{195A0A04-E0CD-4249-B2E2-5B783AC47632}"/>
              </a:ext>
            </a:extLst>
          </p:cNvPr>
          <p:cNvSpPr txBox="1"/>
          <p:nvPr/>
        </p:nvSpPr>
        <p:spPr>
          <a:xfrm>
            <a:off x="0" y="1035697"/>
            <a:ext cx="1281120" cy="400110"/>
          </a:xfrm>
          <a:prstGeom prst="rect">
            <a:avLst/>
          </a:prstGeom>
          <a:noFill/>
        </p:spPr>
        <p:txBody>
          <a:bodyPr wrap="none" rtlCol="0">
            <a:spAutoFit/>
          </a:bodyPr>
          <a:lstStyle/>
          <a:p>
            <a:r>
              <a:rPr lang="en-US" sz="2000" baseline="0" dirty="0"/>
              <a:t>pipe[</a:t>
            </a:r>
            <a:r>
              <a:rPr lang="en-US" sz="2000" baseline="0" dirty="0" err="1"/>
              <a:t>i</a:t>
            </a:r>
            <a:r>
              <a:rPr lang="en-US" sz="2000" baseline="0" dirty="0"/>
              <a:t>].</a:t>
            </a:r>
            <a:r>
              <a:rPr lang="en-US" sz="2000" baseline="0" dirty="0" err="1"/>
              <a:t>src</a:t>
            </a:r>
            <a:endParaRPr lang="en-US" sz="2000" baseline="0" dirty="0"/>
          </a:p>
        </p:txBody>
      </p:sp>
      <p:sp>
        <p:nvSpPr>
          <p:cNvPr id="11" name="TextBox 10">
            <a:extLst>
              <a:ext uri="{FF2B5EF4-FFF2-40B4-BE49-F238E27FC236}">
                <a16:creationId xmlns:a16="http://schemas.microsoft.com/office/drawing/2014/main" id="{2A095A1D-3BB5-F648-93C8-4B2675D13018}"/>
              </a:ext>
            </a:extLst>
          </p:cNvPr>
          <p:cNvSpPr txBox="1"/>
          <p:nvPr/>
        </p:nvSpPr>
        <p:spPr>
          <a:xfrm>
            <a:off x="7848186" y="1096045"/>
            <a:ext cx="1281120" cy="400110"/>
          </a:xfrm>
          <a:prstGeom prst="rect">
            <a:avLst/>
          </a:prstGeom>
          <a:noFill/>
        </p:spPr>
        <p:txBody>
          <a:bodyPr wrap="none" rtlCol="0">
            <a:spAutoFit/>
          </a:bodyPr>
          <a:lstStyle/>
          <a:p>
            <a:r>
              <a:rPr lang="en-US" sz="2000" baseline="0" dirty="0"/>
              <a:t>pipe[</a:t>
            </a:r>
            <a:r>
              <a:rPr lang="en-US" sz="2000" baseline="0" dirty="0" err="1"/>
              <a:t>i</a:t>
            </a:r>
            <a:r>
              <a:rPr lang="en-US" sz="2000" baseline="0" dirty="0"/>
              <a:t>].</a:t>
            </a:r>
            <a:r>
              <a:rPr lang="en-US" sz="2000" baseline="0" dirty="0" err="1"/>
              <a:t>dst</a:t>
            </a:r>
            <a:endParaRPr lang="en-US" sz="2000" baseline="0" dirty="0"/>
          </a:p>
        </p:txBody>
      </p:sp>
      <p:cxnSp>
        <p:nvCxnSpPr>
          <p:cNvPr id="13" name="Straight Connector 12">
            <a:extLst>
              <a:ext uri="{FF2B5EF4-FFF2-40B4-BE49-F238E27FC236}">
                <a16:creationId xmlns:a16="http://schemas.microsoft.com/office/drawing/2014/main" id="{929B3178-3045-1943-89D0-DA5EA14233E1}"/>
              </a:ext>
            </a:extLst>
          </p:cNvPr>
          <p:cNvCxnSpPr>
            <a:cxnSpLocks/>
          </p:cNvCxnSpPr>
          <p:nvPr/>
        </p:nvCxnSpPr>
        <p:spPr>
          <a:xfrm flipV="1">
            <a:off x="6473084" y="2141176"/>
            <a:ext cx="1249572" cy="49562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22D533-ACD7-A54B-B1A4-4D1C9CF2A946}"/>
              </a:ext>
            </a:extLst>
          </p:cNvPr>
          <p:cNvSpPr txBox="1"/>
          <p:nvPr/>
        </p:nvSpPr>
        <p:spPr>
          <a:xfrm>
            <a:off x="1416899" y="1956510"/>
            <a:ext cx="992579" cy="369332"/>
          </a:xfrm>
          <a:prstGeom prst="rect">
            <a:avLst/>
          </a:prstGeom>
          <a:noFill/>
        </p:spPr>
        <p:txBody>
          <a:bodyPr wrap="none" rtlCol="0">
            <a:spAutoFit/>
          </a:bodyPr>
          <a:lstStyle/>
          <a:p>
            <a:r>
              <a:rPr lang="en-US" sz="1800" baseline="0" dirty="0">
                <a:solidFill>
                  <a:schemeClr val="bg1"/>
                </a:solidFill>
              </a:rPr>
              <a:t>Link 1.1</a:t>
            </a:r>
          </a:p>
        </p:txBody>
      </p:sp>
      <p:sp>
        <p:nvSpPr>
          <p:cNvPr id="16" name="TextBox 15">
            <a:extLst>
              <a:ext uri="{FF2B5EF4-FFF2-40B4-BE49-F238E27FC236}">
                <a16:creationId xmlns:a16="http://schemas.microsoft.com/office/drawing/2014/main" id="{9AC7C5CC-C14E-DE4E-9375-9BBEC1E38A8C}"/>
              </a:ext>
            </a:extLst>
          </p:cNvPr>
          <p:cNvSpPr txBox="1"/>
          <p:nvPr/>
        </p:nvSpPr>
        <p:spPr>
          <a:xfrm rot="20550328">
            <a:off x="6587555" y="2001369"/>
            <a:ext cx="992579" cy="369332"/>
          </a:xfrm>
          <a:prstGeom prst="rect">
            <a:avLst/>
          </a:prstGeom>
          <a:noFill/>
        </p:spPr>
        <p:txBody>
          <a:bodyPr wrap="none" rtlCol="0">
            <a:spAutoFit/>
          </a:bodyPr>
          <a:lstStyle/>
          <a:p>
            <a:r>
              <a:rPr lang="en-US" sz="1800" baseline="0" dirty="0">
                <a:solidFill>
                  <a:schemeClr val="bg1"/>
                </a:solidFill>
              </a:rPr>
              <a:t>Link 3.1</a:t>
            </a:r>
          </a:p>
        </p:txBody>
      </p:sp>
      <p:pic>
        <p:nvPicPr>
          <p:cNvPr id="18" name="Picture 17">
            <a:extLst>
              <a:ext uri="{FF2B5EF4-FFF2-40B4-BE49-F238E27FC236}">
                <a16:creationId xmlns:a16="http://schemas.microsoft.com/office/drawing/2014/main" id="{6563EB7A-6744-1147-B010-9EE39DAE0B0D}"/>
              </a:ext>
            </a:extLst>
          </p:cNvPr>
          <p:cNvPicPr>
            <a:picLocks noChangeAspect="1"/>
          </p:cNvPicPr>
          <p:nvPr/>
        </p:nvPicPr>
        <p:blipFill>
          <a:blip r:embed="rId2"/>
          <a:stretch>
            <a:fillRect/>
          </a:stretch>
        </p:blipFill>
        <p:spPr>
          <a:xfrm>
            <a:off x="9037263" y="153909"/>
            <a:ext cx="3360704" cy="2134547"/>
          </a:xfrm>
          <a:prstGeom prst="rect">
            <a:avLst/>
          </a:prstGeom>
        </p:spPr>
      </p:pic>
      <p:cxnSp>
        <p:nvCxnSpPr>
          <p:cNvPr id="12" name="Straight Connector 11">
            <a:extLst>
              <a:ext uri="{FF2B5EF4-FFF2-40B4-BE49-F238E27FC236}">
                <a16:creationId xmlns:a16="http://schemas.microsoft.com/office/drawing/2014/main" id="{33D500F7-FF56-1044-B5D1-7597C6EB3134}"/>
              </a:ext>
            </a:extLst>
          </p:cNvPr>
          <p:cNvCxnSpPr/>
          <p:nvPr/>
        </p:nvCxnSpPr>
        <p:spPr>
          <a:xfrm>
            <a:off x="1521049" y="2389679"/>
            <a:ext cx="61751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5CEA8D5-65CA-1F4A-BF73-21A4BBE3CC97}"/>
              </a:ext>
            </a:extLst>
          </p:cNvPr>
          <p:cNvSpPr/>
          <p:nvPr/>
        </p:nvSpPr>
        <p:spPr bwMode="auto">
          <a:xfrm>
            <a:off x="1419203" y="2255122"/>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3" name="Oval 22">
            <a:extLst>
              <a:ext uri="{FF2B5EF4-FFF2-40B4-BE49-F238E27FC236}">
                <a16:creationId xmlns:a16="http://schemas.microsoft.com/office/drawing/2014/main" id="{C501BB9B-4EEE-BC43-88AC-172870BEB9DD}"/>
              </a:ext>
            </a:extLst>
          </p:cNvPr>
          <p:cNvSpPr/>
          <p:nvPr/>
        </p:nvSpPr>
        <p:spPr bwMode="auto">
          <a:xfrm>
            <a:off x="2114041" y="2299036"/>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4" name="Oval 23">
            <a:extLst>
              <a:ext uri="{FF2B5EF4-FFF2-40B4-BE49-F238E27FC236}">
                <a16:creationId xmlns:a16="http://schemas.microsoft.com/office/drawing/2014/main" id="{EA64808B-51C7-1046-BD63-4CD2E101ECBF}"/>
              </a:ext>
            </a:extLst>
          </p:cNvPr>
          <p:cNvSpPr/>
          <p:nvPr/>
        </p:nvSpPr>
        <p:spPr bwMode="auto">
          <a:xfrm>
            <a:off x="3010359" y="2296456"/>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Oval 24">
            <a:extLst>
              <a:ext uri="{FF2B5EF4-FFF2-40B4-BE49-F238E27FC236}">
                <a16:creationId xmlns:a16="http://schemas.microsoft.com/office/drawing/2014/main" id="{FB15336F-4728-B942-9E9D-B7BD466D09C8}"/>
              </a:ext>
            </a:extLst>
          </p:cNvPr>
          <p:cNvSpPr/>
          <p:nvPr/>
        </p:nvSpPr>
        <p:spPr bwMode="auto">
          <a:xfrm>
            <a:off x="3953174" y="2154391"/>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Oval 25">
            <a:extLst>
              <a:ext uri="{FF2B5EF4-FFF2-40B4-BE49-F238E27FC236}">
                <a16:creationId xmlns:a16="http://schemas.microsoft.com/office/drawing/2014/main" id="{8D025BB7-C4AC-D547-83F3-993BA6E9C4C9}"/>
              </a:ext>
            </a:extLst>
          </p:cNvPr>
          <p:cNvSpPr/>
          <p:nvPr/>
        </p:nvSpPr>
        <p:spPr bwMode="auto">
          <a:xfrm>
            <a:off x="5577914" y="255476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Oval 26">
            <a:extLst>
              <a:ext uri="{FF2B5EF4-FFF2-40B4-BE49-F238E27FC236}">
                <a16:creationId xmlns:a16="http://schemas.microsoft.com/office/drawing/2014/main" id="{E3807DAB-BB59-D44C-A611-C8165D38C790}"/>
              </a:ext>
            </a:extLst>
          </p:cNvPr>
          <p:cNvSpPr/>
          <p:nvPr/>
        </p:nvSpPr>
        <p:spPr bwMode="auto">
          <a:xfrm>
            <a:off x="6476815" y="250826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Oval 28">
            <a:extLst>
              <a:ext uri="{FF2B5EF4-FFF2-40B4-BE49-F238E27FC236}">
                <a16:creationId xmlns:a16="http://schemas.microsoft.com/office/drawing/2014/main" id="{76611203-2394-AA42-9165-A51D75F4BE6C}"/>
              </a:ext>
            </a:extLst>
          </p:cNvPr>
          <p:cNvSpPr/>
          <p:nvPr/>
        </p:nvSpPr>
        <p:spPr bwMode="auto">
          <a:xfrm>
            <a:off x="7716680" y="2074321"/>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Freeform 30">
            <a:extLst>
              <a:ext uri="{FF2B5EF4-FFF2-40B4-BE49-F238E27FC236}">
                <a16:creationId xmlns:a16="http://schemas.microsoft.com/office/drawing/2014/main" id="{D5AEC19D-D293-7645-A104-A48B88793A79}"/>
              </a:ext>
            </a:extLst>
          </p:cNvPr>
          <p:cNvSpPr/>
          <p:nvPr/>
        </p:nvSpPr>
        <p:spPr bwMode="auto">
          <a:xfrm>
            <a:off x="69841" y="2385620"/>
            <a:ext cx="5780868" cy="1038386"/>
          </a:xfrm>
          <a:custGeom>
            <a:avLst/>
            <a:gdLst>
              <a:gd name="connsiteX0" fmla="*/ 0 w 5780868"/>
              <a:gd name="connsiteY0" fmla="*/ 821410 h 1177871"/>
              <a:gd name="connsiteX1" fmla="*/ 1379349 w 5780868"/>
              <a:gd name="connsiteY1" fmla="*/ 185980 h 1177871"/>
              <a:gd name="connsiteX2" fmla="*/ 2092271 w 5780868"/>
              <a:gd name="connsiteY2" fmla="*/ 185980 h 1177871"/>
              <a:gd name="connsiteX3" fmla="*/ 3022169 w 5780868"/>
              <a:gd name="connsiteY3" fmla="*/ 139485 h 1177871"/>
              <a:gd name="connsiteX4" fmla="*/ 3952068 w 5780868"/>
              <a:gd name="connsiteY4" fmla="*/ 0 h 1177871"/>
              <a:gd name="connsiteX5" fmla="*/ 5780868 w 5780868"/>
              <a:gd name="connsiteY5" fmla="*/ 1177871 h 1177871"/>
              <a:gd name="connsiteX0" fmla="*/ 0 w 5780868"/>
              <a:gd name="connsiteY0" fmla="*/ 681925 h 1038386"/>
              <a:gd name="connsiteX1" fmla="*/ 1379349 w 5780868"/>
              <a:gd name="connsiteY1" fmla="*/ 46495 h 1038386"/>
              <a:gd name="connsiteX2" fmla="*/ 2092271 w 5780868"/>
              <a:gd name="connsiteY2" fmla="*/ 46495 h 1038386"/>
              <a:gd name="connsiteX3" fmla="*/ 3022169 w 5780868"/>
              <a:gd name="connsiteY3" fmla="*/ 0 h 1038386"/>
              <a:gd name="connsiteX4" fmla="*/ 3868940 w 5780868"/>
              <a:gd name="connsiteY4" fmla="*/ 400843 h 1038386"/>
              <a:gd name="connsiteX5" fmla="*/ 5780868 w 5780868"/>
              <a:gd name="connsiteY5" fmla="*/ 1038386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868" h="1038386">
                <a:moveTo>
                  <a:pt x="0" y="681925"/>
                </a:moveTo>
                <a:lnTo>
                  <a:pt x="1379349" y="46495"/>
                </a:lnTo>
                <a:lnTo>
                  <a:pt x="2092271" y="46495"/>
                </a:lnTo>
                <a:lnTo>
                  <a:pt x="3022169" y="0"/>
                </a:lnTo>
                <a:lnTo>
                  <a:pt x="3868940" y="400843"/>
                </a:lnTo>
                <a:cubicBezTo>
                  <a:pt x="4478540" y="793467"/>
                  <a:pt x="5171268" y="645762"/>
                  <a:pt x="5780868" y="1038386"/>
                </a:cubicBezTo>
              </a:path>
            </a:pathLst>
          </a:custGeom>
          <a:no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a:extLst>
              <a:ext uri="{FF2B5EF4-FFF2-40B4-BE49-F238E27FC236}">
                <a16:creationId xmlns:a16="http://schemas.microsoft.com/office/drawing/2014/main" id="{B0D68F05-1C32-0C40-9EC5-66C4DE33D20A}"/>
              </a:ext>
            </a:extLst>
          </p:cNvPr>
          <p:cNvSpPr/>
          <p:nvPr/>
        </p:nvSpPr>
        <p:spPr>
          <a:xfrm>
            <a:off x="5823690" y="3158726"/>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9" name="Rectangle 18">
            <a:extLst>
              <a:ext uri="{FF2B5EF4-FFF2-40B4-BE49-F238E27FC236}">
                <a16:creationId xmlns:a16="http://schemas.microsoft.com/office/drawing/2014/main" id="{626608C4-6FE0-BC48-A0B4-E3508E065194}"/>
              </a:ext>
            </a:extLst>
          </p:cNvPr>
          <p:cNvSpPr/>
          <p:nvPr/>
        </p:nvSpPr>
        <p:spPr>
          <a:xfrm>
            <a:off x="85266" y="2784367"/>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Rectangle 6">
            <a:extLst>
              <a:ext uri="{FF2B5EF4-FFF2-40B4-BE49-F238E27FC236}">
                <a16:creationId xmlns:a16="http://schemas.microsoft.com/office/drawing/2014/main" id="{926E7B35-046A-AE45-8BAA-2AFE499AFF11}"/>
              </a:ext>
            </a:extLst>
          </p:cNvPr>
          <p:cNvSpPr/>
          <p:nvPr/>
        </p:nvSpPr>
        <p:spPr>
          <a:xfrm>
            <a:off x="142505" y="1487491"/>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Rectangle 7">
            <a:extLst>
              <a:ext uri="{FF2B5EF4-FFF2-40B4-BE49-F238E27FC236}">
                <a16:creationId xmlns:a16="http://schemas.microsoft.com/office/drawing/2014/main" id="{08DC0BE2-C147-6D47-AE39-C611DA9729E2}"/>
              </a:ext>
            </a:extLst>
          </p:cNvPr>
          <p:cNvSpPr/>
          <p:nvPr/>
        </p:nvSpPr>
        <p:spPr>
          <a:xfrm>
            <a:off x="8468759" y="1575226"/>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69" name="Group 68">
            <a:extLst>
              <a:ext uri="{FF2B5EF4-FFF2-40B4-BE49-F238E27FC236}">
                <a16:creationId xmlns:a16="http://schemas.microsoft.com/office/drawing/2014/main" id="{8A28044B-7F03-CB4C-8A06-7E57DCE897D9}"/>
              </a:ext>
            </a:extLst>
          </p:cNvPr>
          <p:cNvGrpSpPr/>
          <p:nvPr/>
        </p:nvGrpSpPr>
        <p:grpSpPr>
          <a:xfrm>
            <a:off x="9418604" y="2455921"/>
            <a:ext cx="2575785" cy="2375150"/>
            <a:chOff x="9316631" y="3853784"/>
            <a:chExt cx="2575785" cy="2375150"/>
          </a:xfrm>
        </p:grpSpPr>
        <p:grpSp>
          <p:nvGrpSpPr>
            <p:cNvPr id="67" name="Group 66">
              <a:extLst>
                <a:ext uri="{FF2B5EF4-FFF2-40B4-BE49-F238E27FC236}">
                  <a16:creationId xmlns:a16="http://schemas.microsoft.com/office/drawing/2014/main" id="{ECF7BE76-96A9-8B49-8653-E0AC234F60A2}"/>
                </a:ext>
              </a:extLst>
            </p:cNvPr>
            <p:cNvGrpSpPr/>
            <p:nvPr/>
          </p:nvGrpSpPr>
          <p:grpSpPr>
            <a:xfrm>
              <a:off x="9470947" y="3900278"/>
              <a:ext cx="2421469" cy="2279938"/>
              <a:chOff x="9829686" y="1253815"/>
              <a:chExt cx="2421469" cy="2279938"/>
            </a:xfrm>
          </p:grpSpPr>
          <p:sp>
            <p:nvSpPr>
              <p:cNvPr id="33" name="Oval 32">
                <a:extLst>
                  <a:ext uri="{FF2B5EF4-FFF2-40B4-BE49-F238E27FC236}">
                    <a16:creationId xmlns:a16="http://schemas.microsoft.com/office/drawing/2014/main" id="{3E87C03B-5531-E740-A710-6F00B5D55193}"/>
                  </a:ext>
                </a:extLst>
              </p:cNvPr>
              <p:cNvSpPr/>
              <p:nvPr/>
            </p:nvSpPr>
            <p:spPr bwMode="auto">
              <a:xfrm>
                <a:off x="10374707" y="1253815"/>
                <a:ext cx="272631" cy="29257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1" name="Oval 40">
                <a:extLst>
                  <a:ext uri="{FF2B5EF4-FFF2-40B4-BE49-F238E27FC236}">
                    <a16:creationId xmlns:a16="http://schemas.microsoft.com/office/drawing/2014/main" id="{5B4D03E4-8410-AF44-B354-B0D2184E1B91}"/>
                  </a:ext>
                </a:extLst>
              </p:cNvPr>
              <p:cNvSpPr/>
              <p:nvPr/>
            </p:nvSpPr>
            <p:spPr bwMode="auto">
              <a:xfrm>
                <a:off x="9829686" y="1886662"/>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2" name="Oval 41">
                <a:extLst>
                  <a:ext uri="{FF2B5EF4-FFF2-40B4-BE49-F238E27FC236}">
                    <a16:creationId xmlns:a16="http://schemas.microsoft.com/office/drawing/2014/main" id="{09BBA0CF-C4C4-7745-A117-737A541B66BA}"/>
                  </a:ext>
                </a:extLst>
              </p:cNvPr>
              <p:cNvSpPr/>
              <p:nvPr/>
            </p:nvSpPr>
            <p:spPr bwMode="auto">
              <a:xfrm>
                <a:off x="10509029" y="1899578"/>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3" name="Oval 42">
                <a:extLst>
                  <a:ext uri="{FF2B5EF4-FFF2-40B4-BE49-F238E27FC236}">
                    <a16:creationId xmlns:a16="http://schemas.microsoft.com/office/drawing/2014/main" id="{63787E6A-DF11-C147-9B12-C634403D886F}"/>
                  </a:ext>
                </a:extLst>
              </p:cNvPr>
              <p:cNvSpPr/>
              <p:nvPr/>
            </p:nvSpPr>
            <p:spPr bwMode="auto">
              <a:xfrm>
                <a:off x="11157374" y="1912496"/>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5" name="Oval 44">
                <a:extLst>
                  <a:ext uri="{FF2B5EF4-FFF2-40B4-BE49-F238E27FC236}">
                    <a16:creationId xmlns:a16="http://schemas.microsoft.com/office/drawing/2014/main" id="{09FD6122-88C3-F244-8F7D-18BB1037758F}"/>
                  </a:ext>
                </a:extLst>
              </p:cNvPr>
              <p:cNvSpPr/>
              <p:nvPr/>
            </p:nvSpPr>
            <p:spPr bwMode="auto">
              <a:xfrm>
                <a:off x="10795744" y="2542763"/>
                <a:ext cx="272631" cy="29257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6" name="Oval 45">
                <a:extLst>
                  <a:ext uri="{FF2B5EF4-FFF2-40B4-BE49-F238E27FC236}">
                    <a16:creationId xmlns:a16="http://schemas.microsoft.com/office/drawing/2014/main" id="{368F2D64-0401-D948-B1F8-3461A4D80E09}"/>
                  </a:ext>
                </a:extLst>
              </p:cNvPr>
              <p:cNvSpPr/>
              <p:nvPr/>
            </p:nvSpPr>
            <p:spPr bwMode="auto">
              <a:xfrm>
                <a:off x="10452199" y="3222108"/>
                <a:ext cx="272631" cy="292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7" name="Oval 46">
                <a:extLst>
                  <a:ext uri="{FF2B5EF4-FFF2-40B4-BE49-F238E27FC236}">
                    <a16:creationId xmlns:a16="http://schemas.microsoft.com/office/drawing/2014/main" id="{F7B6A0F2-7A84-874D-9367-CB02A9FAE19A}"/>
                  </a:ext>
                </a:extLst>
              </p:cNvPr>
              <p:cNvSpPr/>
              <p:nvPr/>
            </p:nvSpPr>
            <p:spPr bwMode="auto">
              <a:xfrm>
                <a:off x="11116042" y="3219525"/>
                <a:ext cx="272631" cy="292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8" name="TextBox 47">
                <a:extLst>
                  <a:ext uri="{FF2B5EF4-FFF2-40B4-BE49-F238E27FC236}">
                    <a16:creationId xmlns:a16="http://schemas.microsoft.com/office/drawing/2014/main" id="{1F92790F-3F1F-614D-BA0F-6350C8F7789E}"/>
                  </a:ext>
                </a:extLst>
              </p:cNvPr>
              <p:cNvSpPr txBox="1"/>
              <p:nvPr/>
            </p:nvSpPr>
            <p:spPr>
              <a:xfrm>
                <a:off x="11373992" y="1836731"/>
                <a:ext cx="877163" cy="369332"/>
              </a:xfrm>
              <a:prstGeom prst="rect">
                <a:avLst/>
              </a:prstGeom>
              <a:noFill/>
            </p:spPr>
            <p:txBody>
              <a:bodyPr wrap="none" rtlCol="0">
                <a:spAutoFit/>
              </a:bodyPr>
              <a:lstStyle/>
              <a:p>
                <a:r>
                  <a:rPr lang="en-US" sz="1800" baseline="0" dirty="0"/>
                  <a:t>project</a:t>
                </a:r>
              </a:p>
            </p:txBody>
          </p:sp>
          <p:sp>
            <p:nvSpPr>
              <p:cNvPr id="49" name="TextBox 48">
                <a:extLst>
                  <a:ext uri="{FF2B5EF4-FFF2-40B4-BE49-F238E27FC236}">
                    <a16:creationId xmlns:a16="http://schemas.microsoft.com/office/drawing/2014/main" id="{DEA01CB7-835D-4D4D-B13D-5062A3F537A6}"/>
                  </a:ext>
                </a:extLst>
              </p:cNvPr>
              <p:cNvSpPr txBox="1"/>
              <p:nvPr/>
            </p:nvSpPr>
            <p:spPr>
              <a:xfrm>
                <a:off x="11324915" y="2438584"/>
                <a:ext cx="889987" cy="369332"/>
              </a:xfrm>
              <a:prstGeom prst="rect">
                <a:avLst/>
              </a:prstGeom>
              <a:noFill/>
            </p:spPr>
            <p:txBody>
              <a:bodyPr wrap="none" rtlCol="0">
                <a:spAutoFit/>
              </a:bodyPr>
              <a:lstStyle/>
              <a:p>
                <a:r>
                  <a:rPr lang="en-US" sz="1800" baseline="0" dirty="0"/>
                  <a:t>activity</a:t>
                </a:r>
              </a:p>
            </p:txBody>
          </p:sp>
          <p:sp>
            <p:nvSpPr>
              <p:cNvPr id="50" name="TextBox 49">
                <a:extLst>
                  <a:ext uri="{FF2B5EF4-FFF2-40B4-BE49-F238E27FC236}">
                    <a16:creationId xmlns:a16="http://schemas.microsoft.com/office/drawing/2014/main" id="{A462B263-3C7C-394C-92BA-B8873C461881}"/>
                  </a:ext>
                </a:extLst>
              </p:cNvPr>
              <p:cNvSpPr txBox="1"/>
              <p:nvPr/>
            </p:nvSpPr>
            <p:spPr>
              <a:xfrm>
                <a:off x="11399825" y="3164421"/>
                <a:ext cx="620683" cy="369332"/>
              </a:xfrm>
              <a:prstGeom prst="rect">
                <a:avLst/>
              </a:prstGeom>
              <a:noFill/>
            </p:spPr>
            <p:txBody>
              <a:bodyPr wrap="none" rtlCol="0">
                <a:spAutoFit/>
              </a:bodyPr>
              <a:lstStyle/>
              <a:p>
                <a:r>
                  <a:rPr lang="en-US" sz="1800" baseline="0" dirty="0"/>
                  <a:t>pipe</a:t>
                </a:r>
              </a:p>
            </p:txBody>
          </p:sp>
          <p:cxnSp>
            <p:nvCxnSpPr>
              <p:cNvPr id="52" name="Straight Connector 51">
                <a:extLst>
                  <a:ext uri="{FF2B5EF4-FFF2-40B4-BE49-F238E27FC236}">
                    <a16:creationId xmlns:a16="http://schemas.microsoft.com/office/drawing/2014/main" id="{699EB776-45E8-284A-8F14-0F09C6341475}"/>
                  </a:ext>
                </a:extLst>
              </p:cNvPr>
              <p:cNvCxnSpPr>
                <a:stCxn id="33" idx="3"/>
                <a:endCxn id="41" idx="7"/>
              </p:cNvCxnSpPr>
              <p:nvPr/>
            </p:nvCxnSpPr>
            <p:spPr bwMode="auto">
              <a:xfrm flipH="1">
                <a:off x="10062391" y="1503547"/>
                <a:ext cx="352242" cy="4259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7EA38E3-1D82-AC46-8ED9-3331EC50C81D}"/>
                  </a:ext>
                </a:extLst>
              </p:cNvPr>
              <p:cNvCxnSpPr>
                <a:cxnSpLocks/>
                <a:stCxn id="33" idx="4"/>
                <a:endCxn id="42" idx="0"/>
              </p:cNvCxnSpPr>
              <p:nvPr/>
            </p:nvCxnSpPr>
            <p:spPr bwMode="auto">
              <a:xfrm>
                <a:off x="10511023" y="1546394"/>
                <a:ext cx="134322" cy="3531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6AE42D38-EFC8-F54D-933D-6D7BA23C5919}"/>
                  </a:ext>
                </a:extLst>
              </p:cNvPr>
              <p:cNvCxnSpPr>
                <a:stCxn id="33" idx="5"/>
                <a:endCxn id="43" idx="1"/>
              </p:cNvCxnSpPr>
              <p:nvPr/>
            </p:nvCxnSpPr>
            <p:spPr bwMode="auto">
              <a:xfrm>
                <a:off x="10607412" y="1503547"/>
                <a:ext cx="589888" cy="4517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A7508870-61BC-1C41-882A-EE2634C1CB16}"/>
                  </a:ext>
                </a:extLst>
              </p:cNvPr>
              <p:cNvCxnSpPr>
                <a:stCxn id="42" idx="3"/>
              </p:cNvCxnSpPr>
              <p:nvPr/>
            </p:nvCxnSpPr>
            <p:spPr bwMode="auto">
              <a:xfrm flipH="1">
                <a:off x="10307546" y="2149310"/>
                <a:ext cx="241409" cy="5304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6BB8C8E9-59A4-1C46-B6C6-0F758A498D2B}"/>
                  </a:ext>
                </a:extLst>
              </p:cNvPr>
              <p:cNvCxnSpPr>
                <a:stCxn id="42" idx="5"/>
                <a:endCxn id="45" idx="0"/>
              </p:cNvCxnSpPr>
              <p:nvPr/>
            </p:nvCxnSpPr>
            <p:spPr bwMode="auto">
              <a:xfrm>
                <a:off x="10741734" y="2149310"/>
                <a:ext cx="190326" cy="3934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75EBF494-29A4-D348-BC0E-7C0BE3EAE184}"/>
                  </a:ext>
                </a:extLst>
              </p:cNvPr>
              <p:cNvCxnSpPr>
                <a:cxnSpLocks/>
                <a:stCxn id="45" idx="3"/>
                <a:endCxn id="46" idx="0"/>
              </p:cNvCxnSpPr>
              <p:nvPr/>
            </p:nvCxnSpPr>
            <p:spPr bwMode="auto">
              <a:xfrm flipH="1">
                <a:off x="10588515" y="2792495"/>
                <a:ext cx="247155" cy="429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9C68C44B-D69E-4946-9A6B-2DCDD3B78EA5}"/>
                  </a:ext>
                </a:extLst>
              </p:cNvPr>
              <p:cNvCxnSpPr>
                <a:stCxn id="45" idx="5"/>
                <a:endCxn id="47" idx="0"/>
              </p:cNvCxnSpPr>
              <p:nvPr/>
            </p:nvCxnSpPr>
            <p:spPr bwMode="auto">
              <a:xfrm>
                <a:off x="11028449" y="2792495"/>
                <a:ext cx="223909" cy="42703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FE88764D-1C6B-3B45-991C-ABCC304FAA8A}"/>
                  </a:ext>
                </a:extLst>
              </p:cNvPr>
              <p:cNvSpPr/>
              <p:nvPr/>
            </p:nvSpPr>
            <p:spPr bwMode="auto">
              <a:xfrm>
                <a:off x="10162899" y="2545343"/>
                <a:ext cx="272631" cy="29257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68" name="Rectangle 67">
              <a:extLst>
                <a:ext uri="{FF2B5EF4-FFF2-40B4-BE49-F238E27FC236}">
                  <a16:creationId xmlns:a16="http://schemas.microsoft.com/office/drawing/2014/main" id="{E7615946-0E46-7344-82D8-AB5389A069FC}"/>
                </a:ext>
              </a:extLst>
            </p:cNvPr>
            <p:cNvSpPr/>
            <p:nvPr/>
          </p:nvSpPr>
          <p:spPr bwMode="auto">
            <a:xfrm>
              <a:off x="9316631" y="3853784"/>
              <a:ext cx="2575785" cy="23751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cxnSp>
        <p:nvCxnSpPr>
          <p:cNvPr id="71" name="Straight Connector 70">
            <a:extLst>
              <a:ext uri="{FF2B5EF4-FFF2-40B4-BE49-F238E27FC236}">
                <a16:creationId xmlns:a16="http://schemas.microsoft.com/office/drawing/2014/main" id="{97CDA49B-328F-1A45-99CC-532AA0A7BD21}"/>
              </a:ext>
            </a:extLst>
          </p:cNvPr>
          <p:cNvCxnSpPr>
            <a:cxnSpLocks/>
          </p:cNvCxnSpPr>
          <p:nvPr/>
        </p:nvCxnSpPr>
        <p:spPr bwMode="auto">
          <a:xfrm>
            <a:off x="7230057" y="2262019"/>
            <a:ext cx="2166171" cy="1171812"/>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1" name="Oval 50">
            <a:extLst>
              <a:ext uri="{FF2B5EF4-FFF2-40B4-BE49-F238E27FC236}">
                <a16:creationId xmlns:a16="http://schemas.microsoft.com/office/drawing/2014/main" id="{9A891854-F8B2-DE4B-B57E-6F2370115BBA}"/>
              </a:ext>
            </a:extLst>
          </p:cNvPr>
          <p:cNvSpPr/>
          <p:nvPr/>
        </p:nvSpPr>
        <p:spPr bwMode="auto">
          <a:xfrm>
            <a:off x="3886020" y="2674520"/>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3" name="Oval 52">
            <a:extLst>
              <a:ext uri="{FF2B5EF4-FFF2-40B4-BE49-F238E27FC236}">
                <a16:creationId xmlns:a16="http://schemas.microsoft.com/office/drawing/2014/main" id="{8DA4EA1D-855C-F54F-B429-C4D2B48E7311}"/>
              </a:ext>
            </a:extLst>
          </p:cNvPr>
          <p:cNvSpPr/>
          <p:nvPr/>
        </p:nvSpPr>
        <p:spPr bwMode="auto">
          <a:xfrm>
            <a:off x="5231546" y="308124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5" name="Rectangle 54">
            <a:extLst>
              <a:ext uri="{FF2B5EF4-FFF2-40B4-BE49-F238E27FC236}">
                <a16:creationId xmlns:a16="http://schemas.microsoft.com/office/drawing/2014/main" id="{0B0865E1-BAC3-4946-856B-B45586EAB5B7}"/>
              </a:ext>
            </a:extLst>
          </p:cNvPr>
          <p:cNvSpPr/>
          <p:nvPr/>
        </p:nvSpPr>
        <p:spPr>
          <a:xfrm>
            <a:off x="573634" y="4882004"/>
            <a:ext cx="1646712" cy="107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aseline="0" dirty="0"/>
              <a:t>Resource Model</a:t>
            </a:r>
          </a:p>
        </p:txBody>
      </p:sp>
      <p:cxnSp>
        <p:nvCxnSpPr>
          <p:cNvPr id="56" name="Straight Arrow Connector 55">
            <a:extLst>
              <a:ext uri="{FF2B5EF4-FFF2-40B4-BE49-F238E27FC236}">
                <a16:creationId xmlns:a16="http://schemas.microsoft.com/office/drawing/2014/main" id="{C54F160A-721B-4347-82A0-50B5D3601F45}"/>
              </a:ext>
            </a:extLst>
          </p:cNvPr>
          <p:cNvCxnSpPr>
            <a:cxnSpLocks/>
            <a:endCxn id="55" idx="0"/>
          </p:cNvCxnSpPr>
          <p:nvPr/>
        </p:nvCxnSpPr>
        <p:spPr>
          <a:xfrm>
            <a:off x="1356120" y="3283195"/>
            <a:ext cx="40870" cy="1598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24E75EC-D72E-4041-9E4B-C6C071B09702}"/>
              </a:ext>
            </a:extLst>
          </p:cNvPr>
          <p:cNvCxnSpPr>
            <a:cxnSpLocks/>
            <a:stCxn id="6" idx="4"/>
          </p:cNvCxnSpPr>
          <p:nvPr/>
        </p:nvCxnSpPr>
        <p:spPr>
          <a:xfrm flipH="1">
            <a:off x="1521049" y="3351387"/>
            <a:ext cx="5961617" cy="147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505FC88-A43D-6A4A-8FF6-7F2230861CF0}"/>
              </a:ext>
            </a:extLst>
          </p:cNvPr>
          <p:cNvSpPr/>
          <p:nvPr/>
        </p:nvSpPr>
        <p:spPr>
          <a:xfrm>
            <a:off x="2835420" y="4904311"/>
            <a:ext cx="1393372" cy="1079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aseline="0" dirty="0"/>
              <a:t>Resource use visibility: pipe</a:t>
            </a:r>
            <a:br>
              <a:rPr lang="en-US" sz="1600" baseline="0" dirty="0"/>
            </a:br>
            <a:r>
              <a:rPr lang="en-US" sz="1600" baseline="0" dirty="0"/>
              <a:t>-&gt; resources</a:t>
            </a:r>
          </a:p>
        </p:txBody>
      </p:sp>
      <p:cxnSp>
        <p:nvCxnSpPr>
          <p:cNvPr id="62" name="Straight Arrow Connector 61">
            <a:extLst>
              <a:ext uri="{FF2B5EF4-FFF2-40B4-BE49-F238E27FC236}">
                <a16:creationId xmlns:a16="http://schemas.microsoft.com/office/drawing/2014/main" id="{A82523BC-0D0B-1B49-BBDC-E4ED502AFD6F}"/>
              </a:ext>
            </a:extLst>
          </p:cNvPr>
          <p:cNvCxnSpPr>
            <a:cxnSpLocks/>
            <a:endCxn id="60" idx="0"/>
          </p:cNvCxnSpPr>
          <p:nvPr/>
        </p:nvCxnSpPr>
        <p:spPr>
          <a:xfrm>
            <a:off x="748002" y="2595214"/>
            <a:ext cx="2784104" cy="230909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ABA0ED-0D46-7549-9F8E-BD64C7B14AFA}"/>
              </a:ext>
            </a:extLst>
          </p:cNvPr>
          <p:cNvCxnSpPr>
            <a:cxnSpLocks/>
            <a:stCxn id="6" idx="4"/>
            <a:endCxn id="60" idx="0"/>
          </p:cNvCxnSpPr>
          <p:nvPr/>
        </p:nvCxnSpPr>
        <p:spPr>
          <a:xfrm flipH="1">
            <a:off x="3532106" y="3351387"/>
            <a:ext cx="3950560" cy="155292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6F2D8091-9F24-8C4F-8A63-A8A44F9544EE}"/>
              </a:ext>
            </a:extLst>
          </p:cNvPr>
          <p:cNvSpPr/>
          <p:nvPr/>
        </p:nvSpPr>
        <p:spPr>
          <a:xfrm>
            <a:off x="4526996" y="4901678"/>
            <a:ext cx="2364507" cy="108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Scheduler: concurrency level, time multiplexing </a:t>
            </a:r>
          </a:p>
        </p:txBody>
      </p:sp>
      <p:sp>
        <p:nvSpPr>
          <p:cNvPr id="72" name="TextBox 71">
            <a:extLst>
              <a:ext uri="{FF2B5EF4-FFF2-40B4-BE49-F238E27FC236}">
                <a16:creationId xmlns:a16="http://schemas.microsoft.com/office/drawing/2014/main" id="{164C329A-6710-E340-A587-E942327714BB}"/>
              </a:ext>
            </a:extLst>
          </p:cNvPr>
          <p:cNvSpPr txBox="1"/>
          <p:nvPr/>
        </p:nvSpPr>
        <p:spPr>
          <a:xfrm>
            <a:off x="230587" y="5936733"/>
            <a:ext cx="8875378" cy="369332"/>
          </a:xfrm>
          <a:prstGeom prst="rect">
            <a:avLst/>
          </a:prstGeom>
          <a:noFill/>
        </p:spPr>
        <p:txBody>
          <a:bodyPr wrap="none" rtlCol="0">
            <a:spAutoFit/>
          </a:bodyPr>
          <a:lstStyle/>
          <a:p>
            <a:r>
              <a:rPr lang="en-US" sz="1800" baseline="0" dirty="0"/>
              <a:t>ALTO/FTS, also called TCN: Light-weight control plane on top of fully distributed TCC</a:t>
            </a:r>
          </a:p>
        </p:txBody>
      </p:sp>
      <p:sp>
        <p:nvSpPr>
          <p:cNvPr id="73" name="Rectangle 72">
            <a:extLst>
              <a:ext uri="{FF2B5EF4-FFF2-40B4-BE49-F238E27FC236}">
                <a16:creationId xmlns:a16="http://schemas.microsoft.com/office/drawing/2014/main" id="{32FB6177-FA64-0B4B-900A-97FC6E6BF7E5}"/>
              </a:ext>
            </a:extLst>
          </p:cNvPr>
          <p:cNvSpPr/>
          <p:nvPr/>
        </p:nvSpPr>
        <p:spPr>
          <a:xfrm>
            <a:off x="7319043" y="4901677"/>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q1</a:t>
            </a:r>
          </a:p>
        </p:txBody>
      </p:sp>
      <p:sp>
        <p:nvSpPr>
          <p:cNvPr id="74" name="Rectangle 73">
            <a:extLst>
              <a:ext uri="{FF2B5EF4-FFF2-40B4-BE49-F238E27FC236}">
                <a16:creationId xmlns:a16="http://schemas.microsoft.com/office/drawing/2014/main" id="{746B0D45-564B-D048-AA5A-57206ECC2BC8}"/>
              </a:ext>
            </a:extLst>
          </p:cNvPr>
          <p:cNvSpPr/>
          <p:nvPr/>
        </p:nvSpPr>
        <p:spPr>
          <a:xfrm>
            <a:off x="7316403" y="5310716"/>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q2</a:t>
            </a:r>
          </a:p>
        </p:txBody>
      </p:sp>
      <p:sp>
        <p:nvSpPr>
          <p:cNvPr id="75" name="Rectangle 74">
            <a:extLst>
              <a:ext uri="{FF2B5EF4-FFF2-40B4-BE49-F238E27FC236}">
                <a16:creationId xmlns:a16="http://schemas.microsoft.com/office/drawing/2014/main" id="{A85E7FC0-6868-0F46-8D57-ECD26CA5DECB}"/>
              </a:ext>
            </a:extLst>
          </p:cNvPr>
          <p:cNvSpPr/>
          <p:nvPr/>
        </p:nvSpPr>
        <p:spPr>
          <a:xfrm>
            <a:off x="7297932" y="5680692"/>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q2</a:t>
            </a:r>
          </a:p>
        </p:txBody>
      </p:sp>
      <p:pic>
        <p:nvPicPr>
          <p:cNvPr id="76" name="Picture 75">
            <a:extLst>
              <a:ext uri="{FF2B5EF4-FFF2-40B4-BE49-F238E27FC236}">
                <a16:creationId xmlns:a16="http://schemas.microsoft.com/office/drawing/2014/main" id="{B2642806-2710-BC46-9536-A97DFBF4FE94}"/>
              </a:ext>
            </a:extLst>
          </p:cNvPr>
          <p:cNvPicPr>
            <a:picLocks noChangeAspect="1"/>
          </p:cNvPicPr>
          <p:nvPr/>
        </p:nvPicPr>
        <p:blipFill>
          <a:blip r:embed="rId3"/>
          <a:stretch>
            <a:fillRect/>
          </a:stretch>
        </p:blipFill>
        <p:spPr>
          <a:xfrm>
            <a:off x="9339821" y="4923296"/>
            <a:ext cx="2654568" cy="1319991"/>
          </a:xfrm>
          <a:prstGeom prst="rect">
            <a:avLst/>
          </a:prstGeom>
        </p:spPr>
      </p:pic>
    </p:spTree>
    <p:extLst>
      <p:ext uri="{BB962C8B-B14F-4D97-AF65-F5344CB8AC3E}">
        <p14:creationId xmlns:p14="http://schemas.microsoft.com/office/powerpoint/2010/main" val="131293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8"/>
          <p:cNvSpPr txBox="1"/>
          <p:nvPr/>
        </p:nvSpPr>
        <p:spPr>
          <a:xfrm>
            <a:off x="732746" y="958163"/>
            <a:ext cx="3732633" cy="1732742"/>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Resource Model:</a:t>
            </a:r>
            <a:endParaRPr sz="2000" b="1" baseline="0" dirty="0">
              <a:solidFill>
                <a:schemeClr val="dk1"/>
              </a:solidFill>
            </a:endParaRPr>
          </a:p>
          <a:p>
            <a:pPr>
              <a:lnSpc>
                <a:spcPct val="115000"/>
              </a:lnSpc>
            </a:pPr>
            <a:r>
              <a:rPr lang="en" sz="1600" baseline="0" dirty="0">
                <a:solidFill>
                  <a:schemeClr val="dk1"/>
                </a:solidFill>
              </a:rPr>
              <a:t>Project 1 pipes: Pipe 1, Pipe 2</a:t>
            </a:r>
            <a:endParaRPr sz="1600" baseline="0" dirty="0">
              <a:solidFill>
                <a:schemeClr val="dk1"/>
              </a:solidFill>
            </a:endParaRPr>
          </a:p>
          <a:p>
            <a:pPr>
              <a:lnSpc>
                <a:spcPct val="115000"/>
              </a:lnSpc>
            </a:pPr>
            <a:r>
              <a:rPr lang="en" sz="1600" baseline="0" dirty="0">
                <a:solidFill>
                  <a:schemeClr val="dk1"/>
                </a:solidFill>
              </a:rPr>
              <a:t>R1: &lt;Project 1, Plink 1&gt; &lt;= 5G</a:t>
            </a:r>
            <a:endParaRPr sz="1600" baseline="0" dirty="0">
              <a:solidFill>
                <a:schemeClr val="dk1"/>
              </a:solidFill>
            </a:endParaRPr>
          </a:p>
          <a:p>
            <a:pPr>
              <a:lnSpc>
                <a:spcPct val="115000"/>
              </a:lnSpc>
            </a:pPr>
            <a:r>
              <a:rPr lang="en" sz="1600" baseline="0" dirty="0">
                <a:solidFill>
                  <a:schemeClr val="dk1"/>
                </a:solidFill>
              </a:rPr>
              <a:t>R2: &lt;Project 1, Plink 2&gt; &lt;= 10G</a:t>
            </a:r>
            <a:endParaRPr sz="1600" baseline="0" dirty="0">
              <a:solidFill>
                <a:schemeClr val="dk1"/>
              </a:solidFill>
            </a:endParaRPr>
          </a:p>
          <a:p>
            <a:pPr>
              <a:lnSpc>
                <a:spcPct val="115000"/>
              </a:lnSpc>
            </a:pPr>
            <a:r>
              <a:rPr lang="en" sz="1600" baseline="0" dirty="0">
                <a:solidFill>
                  <a:schemeClr val="dk1"/>
                </a:solidFill>
              </a:rPr>
              <a:t>R3: &lt;Project 1, Plink 3&gt; &lt;= 10G</a:t>
            </a:r>
            <a:endParaRPr sz="1600" baseline="0" dirty="0">
              <a:solidFill>
                <a:schemeClr val="dk1"/>
              </a:solidFill>
            </a:endParaRPr>
          </a:p>
        </p:txBody>
      </p:sp>
      <p:sp>
        <p:nvSpPr>
          <p:cNvPr id="324" name="Google Shape;324;p38"/>
          <p:cNvSpPr txBox="1"/>
          <p:nvPr/>
        </p:nvSpPr>
        <p:spPr>
          <a:xfrm>
            <a:off x="1165297" y="2977516"/>
            <a:ext cx="4000000" cy="88327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App Provided State:</a:t>
            </a:r>
            <a:endParaRPr sz="2000" b="1" baseline="0" dirty="0">
              <a:solidFill>
                <a:schemeClr val="dk1"/>
              </a:solidFill>
            </a:endParaRPr>
          </a:p>
          <a:p>
            <a:pPr>
              <a:lnSpc>
                <a:spcPct val="115000"/>
              </a:lnSpc>
            </a:pPr>
            <a:r>
              <a:rPr lang="en" sz="1600" baseline="0" dirty="0">
                <a:solidFill>
                  <a:schemeClr val="dk1"/>
                </a:solidFill>
              </a:rPr>
              <a:t>Pipe1.traffic = 3G, Pipe2.traffic = 9G</a:t>
            </a:r>
            <a:endParaRPr sz="2000" baseline="0" dirty="0">
              <a:solidFill>
                <a:schemeClr val="dk1"/>
              </a:solidFill>
            </a:endParaRPr>
          </a:p>
        </p:txBody>
      </p:sp>
      <p:sp>
        <p:nvSpPr>
          <p:cNvPr id="325" name="Google Shape;325;p38"/>
          <p:cNvSpPr txBox="1"/>
          <p:nvPr/>
        </p:nvSpPr>
        <p:spPr>
          <a:xfrm>
            <a:off x="1165297" y="3937452"/>
            <a:ext cx="4000000" cy="114270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US" sz="1733" b="1" baseline="0" dirty="0">
                <a:solidFill>
                  <a:schemeClr val="dk1"/>
                </a:solidFill>
              </a:rPr>
              <a:t>ALTO Provided State:</a:t>
            </a:r>
            <a:endParaRPr sz="1733" b="1" baseline="0" dirty="0">
              <a:solidFill>
                <a:schemeClr val="dk1"/>
              </a:solidFill>
            </a:endParaRPr>
          </a:p>
          <a:p>
            <a:pPr>
              <a:lnSpc>
                <a:spcPct val="115000"/>
              </a:lnSpc>
            </a:pPr>
            <a:r>
              <a:rPr lang="en" sz="1600" baseline="0" dirty="0">
                <a:solidFill>
                  <a:schemeClr val="dk1"/>
                </a:solidFill>
              </a:rPr>
              <a:t>Pipe 1: {Plink 1, Plink 3, Plink 4}. </a:t>
            </a:r>
            <a:br>
              <a:rPr lang="en" sz="1600" baseline="0" dirty="0">
                <a:solidFill>
                  <a:schemeClr val="dk1"/>
                </a:solidFill>
              </a:rPr>
            </a:br>
            <a:r>
              <a:rPr lang="en" sz="1600" baseline="0" dirty="0">
                <a:solidFill>
                  <a:schemeClr val="dk1"/>
                </a:solidFill>
              </a:rPr>
              <a:t>Pipe 2: {Plink 2, Plink 3, Plink 5}</a:t>
            </a:r>
            <a:r>
              <a:rPr lang="en" sz="1733" baseline="0" dirty="0">
                <a:solidFill>
                  <a:schemeClr val="dk1"/>
                </a:solidFill>
              </a:rPr>
              <a:t>.</a:t>
            </a:r>
            <a:endParaRPr sz="1733" baseline="0" dirty="0">
              <a:solidFill>
                <a:schemeClr val="dk1"/>
              </a:solidFill>
            </a:endParaRPr>
          </a:p>
        </p:txBody>
      </p:sp>
      <p:sp>
        <p:nvSpPr>
          <p:cNvPr id="326" name="Google Shape;326;p38"/>
          <p:cNvSpPr txBox="1"/>
          <p:nvPr/>
        </p:nvSpPr>
        <p:spPr>
          <a:xfrm>
            <a:off x="5840440" y="3340157"/>
            <a:ext cx="6136701" cy="130801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Resource use by project on physical resources:</a:t>
            </a:r>
            <a:endParaRPr sz="2000" b="1" baseline="0" dirty="0">
              <a:solidFill>
                <a:schemeClr val="dk1"/>
              </a:solidFill>
            </a:endParaRPr>
          </a:p>
          <a:p>
            <a:pPr>
              <a:lnSpc>
                <a:spcPct val="115000"/>
              </a:lnSpc>
            </a:pPr>
            <a:r>
              <a:rPr lang="en" sz="2000" baseline="0" dirty="0">
                <a:solidFill>
                  <a:schemeClr val="dk1"/>
                </a:solidFill>
              </a:rPr>
              <a:t>Plink1.traffic = 3G, Plink2.traffic = 9G, </a:t>
            </a:r>
            <a:br>
              <a:rPr lang="en" sz="2000" baseline="0" dirty="0">
                <a:solidFill>
                  <a:schemeClr val="dk1"/>
                </a:solidFill>
              </a:rPr>
            </a:br>
            <a:r>
              <a:rPr lang="en" sz="2000" baseline="0" dirty="0">
                <a:solidFill>
                  <a:schemeClr val="dk1"/>
                </a:solidFill>
              </a:rPr>
              <a:t>Plink3.traffic = Pipe1.traffic + Pipe2.traffic = 12G </a:t>
            </a:r>
            <a:endParaRPr sz="2000" baseline="0" dirty="0">
              <a:solidFill>
                <a:schemeClr val="dk1"/>
              </a:solidFill>
            </a:endParaRPr>
          </a:p>
        </p:txBody>
      </p:sp>
      <p:sp>
        <p:nvSpPr>
          <p:cNvPr id="327" name="Google Shape;327;p38"/>
          <p:cNvSpPr txBox="1"/>
          <p:nvPr/>
        </p:nvSpPr>
        <p:spPr>
          <a:xfrm>
            <a:off x="2798706" y="5227457"/>
            <a:ext cx="7051875" cy="1178296"/>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Penalty for resource control constraints:</a:t>
            </a:r>
            <a:endParaRPr sz="2000" b="1" baseline="0" dirty="0">
              <a:solidFill>
                <a:schemeClr val="dk1"/>
              </a:solidFill>
            </a:endParaRPr>
          </a:p>
          <a:p>
            <a:pPr>
              <a:lnSpc>
                <a:spcPct val="115000"/>
              </a:lnSpc>
            </a:pPr>
            <a:r>
              <a:rPr lang="en" sz="1600" baseline="0" dirty="0">
                <a:solidFill>
                  <a:schemeClr val="dk1"/>
                </a:solidFill>
              </a:rPr>
              <a:t>P(R1) = 0 (Plink1 = 3G &lt;= 5G) , </a:t>
            </a:r>
            <a:r>
              <a:rPr lang="en" sz="1667" baseline="0" dirty="0">
                <a:solidFill>
                  <a:schemeClr val="dk1"/>
                </a:solidFill>
              </a:rPr>
              <a:t>P(R2) = 0 (Plink2 = 9G &lt;= 10G)</a:t>
            </a:r>
            <a:endParaRPr sz="1600" baseline="0" dirty="0">
              <a:solidFill>
                <a:schemeClr val="dk1"/>
              </a:solidFill>
            </a:endParaRPr>
          </a:p>
          <a:p>
            <a:pPr>
              <a:lnSpc>
                <a:spcPct val="115000"/>
              </a:lnSpc>
            </a:pPr>
            <a:r>
              <a:rPr lang="en" sz="1600" baseline="0" dirty="0">
                <a:solidFill>
                  <a:schemeClr val="dk1"/>
                </a:solidFill>
              </a:rPr>
              <a:t>P(R3) = 2 (Plink3 = 12G &gt; 10G)</a:t>
            </a:r>
            <a:endParaRPr sz="1600" baseline="0" dirty="0">
              <a:solidFill>
                <a:schemeClr val="dk1"/>
              </a:solidFill>
            </a:endParaRPr>
          </a:p>
        </p:txBody>
      </p:sp>
      <p:sp>
        <p:nvSpPr>
          <p:cNvPr id="328" name="Google Shape;328;p38"/>
          <p:cNvSpPr txBox="1">
            <a:spLocks noGrp="1"/>
          </p:cNvSpPr>
          <p:nvPr>
            <p:ph type="title"/>
          </p:nvPr>
        </p:nvSpPr>
        <p:spPr>
          <a:xfrm>
            <a:off x="197167" y="-75501"/>
            <a:ext cx="12028000" cy="1073431"/>
          </a:xfrm>
          <a:prstGeom prst="rect">
            <a:avLst/>
          </a:prstGeom>
        </p:spPr>
        <p:txBody>
          <a:bodyPr spcFirstLastPara="1" vert="horz" wrap="square" lIns="121900" tIns="121900" rIns="121900" bIns="121900" numCol="1" rtlCol="0" anchor="t" anchorCtr="0" compatLnSpc="1">
            <a:prstTxWarp prst="textNoShape">
              <a:avLst/>
            </a:prstTxWarp>
            <a:noAutofit/>
          </a:bodyPr>
          <a:lstStyle/>
          <a:p>
            <a:pPr lvl="0" algn="ctr">
              <a:buSzPct val="44594"/>
            </a:pPr>
            <a:r>
              <a:rPr lang="en" sz="2933" dirty="0">
                <a:solidFill>
                  <a:srgbClr val="000000"/>
                </a:solidFill>
              </a:rPr>
              <a:t>Simplified Example Illustrating ALTO/FTS Visibility, Control</a:t>
            </a:r>
            <a:endParaRPr sz="3627" dirty="0"/>
          </a:p>
        </p:txBody>
      </p:sp>
      <p:cxnSp>
        <p:nvCxnSpPr>
          <p:cNvPr id="329" name="Google Shape;329;p38"/>
          <p:cNvCxnSpPr/>
          <p:nvPr/>
        </p:nvCxnSpPr>
        <p:spPr>
          <a:xfrm>
            <a:off x="-33471" y="2790411"/>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330" name="Google Shape;330;p38"/>
          <p:cNvPicPr preferRelativeResize="0"/>
          <p:nvPr/>
        </p:nvPicPr>
        <p:blipFill>
          <a:blip r:embed="rId3">
            <a:alphaModFix/>
          </a:blip>
          <a:stretch>
            <a:fillRect/>
          </a:stretch>
        </p:blipFill>
        <p:spPr>
          <a:xfrm>
            <a:off x="4596418" y="596716"/>
            <a:ext cx="4158537" cy="2292096"/>
          </a:xfrm>
          <a:prstGeom prst="rect">
            <a:avLst/>
          </a:prstGeom>
          <a:noFill/>
          <a:ln>
            <a:noFill/>
          </a:ln>
        </p:spPr>
      </p:pic>
      <p:sp>
        <p:nvSpPr>
          <p:cNvPr id="331" name="Google Shape;331;p38"/>
          <p:cNvSpPr/>
          <p:nvPr/>
        </p:nvSpPr>
        <p:spPr>
          <a:xfrm>
            <a:off x="5317507" y="3753310"/>
            <a:ext cx="393200" cy="39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cxnSp>
        <p:nvCxnSpPr>
          <p:cNvPr id="332" name="Google Shape;332;p38"/>
          <p:cNvCxnSpPr/>
          <p:nvPr/>
        </p:nvCxnSpPr>
        <p:spPr>
          <a:xfrm>
            <a:off x="-1797" y="5170809"/>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13" name="Picture 12">
            <a:extLst>
              <a:ext uri="{FF2B5EF4-FFF2-40B4-BE49-F238E27FC236}">
                <a16:creationId xmlns:a16="http://schemas.microsoft.com/office/drawing/2014/main" id="{6ABE06BF-3927-9E4F-8C5C-B44A0C483FE0}"/>
              </a:ext>
            </a:extLst>
          </p:cNvPr>
          <p:cNvPicPr>
            <a:picLocks noChangeAspect="1"/>
          </p:cNvPicPr>
          <p:nvPr/>
        </p:nvPicPr>
        <p:blipFill>
          <a:blip r:embed="rId4"/>
          <a:stretch>
            <a:fillRect/>
          </a:stretch>
        </p:blipFill>
        <p:spPr>
          <a:xfrm>
            <a:off x="8754955" y="747440"/>
            <a:ext cx="2939071" cy="1866748"/>
          </a:xfrm>
          <a:prstGeom prst="rect">
            <a:avLst/>
          </a:prstGeom>
        </p:spPr>
      </p:pic>
    </p:spTree>
    <p:extLst>
      <p:ext uri="{BB962C8B-B14F-4D97-AF65-F5344CB8AC3E}">
        <p14:creationId xmlns:p14="http://schemas.microsoft.com/office/powerpoint/2010/main" val="71369435"/>
      </p:ext>
    </p:extLst>
  </p:cSld>
  <p:clrMapOvr>
    <a:masterClrMapping/>
  </p:clrMapOvr>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dimacs-2011-12-08-template.pot</Template>
  <TotalTime>3137</TotalTime>
  <Words>2607</Words>
  <Application>Microsoft Macintosh PowerPoint</Application>
  <PresentationFormat>Widescreen</PresentationFormat>
  <Paragraphs>269</Paragraphs>
  <Slides>26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ＭＳ Ｐゴシック</vt:lpstr>
      <vt:lpstr>Proxima Nova</vt:lpstr>
      <vt:lpstr>Arial</vt:lpstr>
      <vt:lpstr>Calibri</vt:lpstr>
      <vt:lpstr>Consolas</vt:lpstr>
      <vt:lpstr>Georgia</vt:lpstr>
      <vt:lpstr>Blank Presentation</vt:lpstr>
      <vt:lpstr>ALTO Integration and Implementation Supporting CERN Data Management  (FTS/Rucio Integration) </vt:lpstr>
      <vt:lpstr>Overview: LHCONE</vt:lpstr>
      <vt:lpstr>Overview: Related Software Stack</vt:lpstr>
      <vt:lpstr>Outline</vt:lpstr>
      <vt:lpstr>Transfer Scheduling (FTS): Objective and Design</vt:lpstr>
      <vt:lpstr>FTS Control Gap</vt:lpstr>
      <vt:lpstr>ALTO/FTS Objective: Application-Defined Networking</vt:lpstr>
      <vt:lpstr>       ALTO/FTS Architecture</vt:lpstr>
      <vt:lpstr>Simplified Example Illustrating ALTO/FTS Visibility, Control</vt:lpstr>
      <vt:lpstr>ALTO/FTS More Details</vt:lpstr>
      <vt:lpstr>ALTO/FTS Visibility</vt:lpstr>
      <vt:lpstr>ALTO/FTS First Hop Visibility</vt:lpstr>
      <vt:lpstr>Outline</vt:lpstr>
      <vt:lpstr>Transfer Orchestration (Rucio) Objective and Design</vt:lpstr>
      <vt:lpstr>ALTO/Rucio Current State: Uniform Interface and Backend to Sort Replicas</vt:lpstr>
      <vt:lpstr>ALTO/Rucio Using ALTO as Uniform Interface: GeoIP and GeoDistance</vt:lpstr>
      <vt:lpstr>Summary: Current ALTO/FTS+Rucio: 3 Main Components</vt:lpstr>
      <vt:lpstr>Status and Next Steps</vt:lpstr>
      <vt:lpstr>Backup Slides</vt:lpstr>
      <vt:lpstr>ALTO/FTS Details</vt:lpstr>
      <vt:lpstr>Basic Benchmarking ⇒ Real Topology (ESnet)</vt:lpstr>
      <vt:lpstr>Basic Benchmarking: Results </vt:lpstr>
      <vt:lpstr>Request Performance Distribution</vt:lpstr>
      <vt:lpstr>From All-Arrival Workload ⇒ Dynamic Arrival Workload</vt:lpstr>
      <vt:lpstr>ALTO/TCN Zero-order vs First-order </vt:lpstr>
      <vt:lpstr>General Context: Exa-Scale Data Systems</vt:lpstr>
    </vt:vector>
  </TitlesOfParts>
  <Manager/>
  <Company>Yale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Microsoft Office User</cp:lastModifiedBy>
  <cp:revision>1539</cp:revision>
  <cp:lastPrinted>2023-03-26T05:44:37Z</cp:lastPrinted>
  <dcterms:modified xsi:type="dcterms:W3CDTF">2023-03-26T22:32:25Z</dcterms:modified>
  <cp:category/>
</cp:coreProperties>
</file>